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6"/>
  </p:notesMasterIdLst>
  <p:sldIdLst>
    <p:sldId id="256" r:id="rId2"/>
    <p:sldId id="257" r:id="rId3"/>
    <p:sldId id="489" r:id="rId4"/>
    <p:sldId id="490" r:id="rId5"/>
    <p:sldId id="260" r:id="rId6"/>
    <p:sldId id="261" r:id="rId7"/>
    <p:sldId id="262" r:id="rId8"/>
    <p:sldId id="263" r:id="rId9"/>
    <p:sldId id="264" r:id="rId10"/>
    <p:sldId id="265" r:id="rId11"/>
    <p:sldId id="266" r:id="rId12"/>
    <p:sldId id="267" r:id="rId13"/>
    <p:sldId id="268" r:id="rId14"/>
    <p:sldId id="269" r:id="rId15"/>
    <p:sldId id="270" r:id="rId16"/>
    <p:sldId id="4893" r:id="rId17"/>
    <p:sldId id="272" r:id="rId18"/>
    <p:sldId id="273" r:id="rId19"/>
    <p:sldId id="492" r:id="rId20"/>
    <p:sldId id="275" r:id="rId21"/>
    <p:sldId id="276" r:id="rId22"/>
    <p:sldId id="277" r:id="rId23"/>
    <p:sldId id="493" r:id="rId24"/>
    <p:sldId id="279" r:id="rId25"/>
    <p:sldId id="280" r:id="rId26"/>
    <p:sldId id="494" r:id="rId27"/>
    <p:sldId id="495" r:id="rId28"/>
    <p:sldId id="496" r:id="rId29"/>
    <p:sldId id="497"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498" r:id="rId48"/>
    <p:sldId id="303" r:id="rId49"/>
    <p:sldId id="304" r:id="rId50"/>
    <p:sldId id="499" r:id="rId51"/>
    <p:sldId id="502" r:id="rId52"/>
    <p:sldId id="500" r:id="rId53"/>
    <p:sldId id="501" r:id="rId54"/>
    <p:sldId id="309" r:id="rId55"/>
    <p:sldId id="310" r:id="rId56"/>
    <p:sldId id="311" r:id="rId57"/>
    <p:sldId id="312" r:id="rId58"/>
    <p:sldId id="313" r:id="rId59"/>
    <p:sldId id="314" r:id="rId60"/>
    <p:sldId id="4891" r:id="rId61"/>
    <p:sldId id="316" r:id="rId62"/>
    <p:sldId id="317" r:id="rId63"/>
    <p:sldId id="4892" r:id="rId64"/>
    <p:sldId id="319" r:id="rId65"/>
  </p:sldIdLst>
  <p:sldSz cx="12192000" cy="6858000"/>
  <p:notesSz cx="6858000" cy="9144000"/>
  <p:embeddedFontLst>
    <p:embeddedFont>
      <p:font typeface="Calibri" panose="020F0502020204030204" pitchFamily="34" charset="0"/>
      <p:regular r:id="rId67"/>
      <p:bold r:id="rId68"/>
      <p:italic r:id="rId69"/>
      <p:boldItalic r:id="rId70"/>
    </p:embeddedFont>
    <p:embeddedFont>
      <p:font typeface="Century Gothic" panose="020B0502020202020204" pitchFamily="34" charset="0"/>
      <p:regular r:id="rId71"/>
      <p:bold r:id="rId72"/>
      <p:italic r:id="rId73"/>
      <p:boldItalic r:id="rId74"/>
    </p:embeddedFont>
    <p:embeddedFont>
      <p:font typeface="Roboto" panose="020B060402020202020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hOdjSnjAHXTbS9RE4DHl+qUHlwb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B372F8-0693-4562-A42D-19466BE64E17}">
  <a:tblStyle styleId="{D4B372F8-0693-4562-A42D-19466BE64E1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8E91D0B-0B3F-4EBA-ABED-8C7E5A24730D}"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E6EAEF"/>
          </a:solidFill>
        </a:fill>
      </a:tcStyle>
    </a:wholeTbl>
    <a:band1H>
      <a:tcTxStyle b="off" i="off"/>
      <a:tcStyle>
        <a:tcBdr/>
        <a:fill>
          <a:solidFill>
            <a:srgbClr val="CAD3DD"/>
          </a:solidFill>
        </a:fill>
      </a:tcStyle>
    </a:band1H>
    <a:band2H>
      <a:tcTxStyle b="off" i="off"/>
      <a:tcStyle>
        <a:tcBdr/>
      </a:tcStyle>
    </a:band2H>
    <a:band1V>
      <a:tcTxStyle b="off" i="off"/>
      <a:tcStyle>
        <a:tcBdr/>
        <a:fill>
          <a:solidFill>
            <a:srgbClr val="CAD3DD"/>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E6EAEF"/>
          </a:solidFill>
        </a:fill>
      </a:tcStyle>
    </a:lastRow>
    <a:seCell>
      <a:tcTxStyle b="off" i="off"/>
      <a:tcStyle>
        <a:tcBdr/>
      </a:tcStyle>
    </a:seCell>
    <a:swCell>
      <a:tcTxStyle b="off" i="off"/>
      <a:tcStyle>
        <a:tcBdr/>
      </a:tcStyle>
    </a:swCell>
    <a:firstRow>
      <a:tcTxStyle b="on" i="off"/>
      <a:tcStyle>
        <a:tcBdr/>
        <a:fill>
          <a:solidFill>
            <a:srgbClr val="E6EAEF"/>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92" autoAdjust="0"/>
    <p:restoredTop sz="94660"/>
  </p:normalViewPr>
  <p:slideViewPr>
    <p:cSldViewPr snapToGrid="0">
      <p:cViewPr varScale="1">
        <p:scale>
          <a:sx n="81" d="100"/>
          <a:sy n="81" d="100"/>
        </p:scale>
        <p:origin x="8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8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entury Gothic"/>
                <a:ea typeface="Century Gothic"/>
                <a:cs typeface="Century Gothic"/>
                <a:sym typeface="Century Gothic"/>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00" name="Google Shape;1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98" name="Google Shape;19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Clr>
                <a:schemeClr val="dk1"/>
              </a:buClr>
              <a:buSzPts val="1600"/>
              <a:buFont typeface="Calibri"/>
              <a:buNone/>
            </a:pPr>
            <a:r>
              <a:rPr lang="en-US" dirty="0"/>
              <a:t>[SLIDE 20]</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Why might we wish to use satellites to observe water quality?</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Regular and consistent observations over a large area</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Consistent revisit rate for well structured time series analyses</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Large number of data products available</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Complements in situ sampling</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Mostly free and open access</a:t>
            </a:r>
            <a:endParaRPr dirty="0"/>
          </a:p>
          <a:p>
            <a:pPr marL="457200" marR="0" lvl="0" indent="-228600" algn="l" rtl="0">
              <a:lnSpc>
                <a:spcPct val="100000"/>
              </a:lnSpc>
              <a:spcBef>
                <a:spcPts val="480"/>
              </a:spcBef>
              <a:spcAft>
                <a:spcPts val="0"/>
              </a:spcAft>
              <a:buSzPts val="1400"/>
              <a:buNone/>
            </a:pPr>
            <a:endParaRPr dirty="0"/>
          </a:p>
        </p:txBody>
      </p:sp>
      <p:sp>
        <p:nvSpPr>
          <p:cNvPr id="207" name="Google Shape;207;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Clr>
                <a:schemeClr val="dk1"/>
              </a:buClr>
              <a:buSzPts val="1600"/>
              <a:buFont typeface="Calibri"/>
              <a:buNone/>
            </a:pPr>
            <a:r>
              <a:rPr lang="en-US" dirty="0"/>
              <a:t>[SLIDE 17]</a:t>
            </a:r>
            <a:endParaRPr dirty="0"/>
          </a:p>
          <a:p>
            <a:pPr marL="0" marR="0" lvl="0" indent="0" algn="l" rtl="0">
              <a:lnSpc>
                <a:spcPct val="100000"/>
              </a:lnSpc>
              <a:spcBef>
                <a:spcPts val="480"/>
              </a:spcBef>
              <a:spcAft>
                <a:spcPts val="0"/>
              </a:spcAft>
              <a:buClr>
                <a:schemeClr val="dk1"/>
              </a:buClr>
              <a:buSzPts val="1600"/>
              <a:buFont typeface="Calibri"/>
              <a:buNone/>
            </a:pPr>
            <a:r>
              <a:rPr lang="en-US" dirty="0"/>
              <a:t>-The fluorescence line height algorithm is a relative measure of the amount of radiance leaving the sea surface, which is presumably a result of chlorophyll fluorescence.  676 to 683 nm</a:t>
            </a:r>
            <a:endParaRPr dirty="0"/>
          </a:p>
          <a:p>
            <a:pPr marL="457200" lvl="0" indent="-228600" algn="l" rtl="0">
              <a:lnSpc>
                <a:spcPct val="100000"/>
              </a:lnSpc>
              <a:spcBef>
                <a:spcPts val="480"/>
              </a:spcBef>
              <a:spcAft>
                <a:spcPts val="0"/>
              </a:spcAft>
              <a:buSzPts val="1400"/>
              <a:buNone/>
            </a:pPr>
            <a:r>
              <a:rPr lang="en-US" dirty="0"/>
              <a:t>- Euphotic Depth is the height of the layer where light can reach and plants grow -- </a:t>
            </a:r>
            <a:br>
              <a:rPr lang="en-US" b="0" i="0" dirty="0">
                <a:solidFill>
                  <a:srgbClr val="202124"/>
                </a:solidFill>
                <a:latin typeface="Roboto"/>
                <a:ea typeface="Roboto"/>
                <a:cs typeface="Roboto"/>
                <a:sym typeface="Roboto"/>
              </a:rPr>
            </a:br>
            <a:endParaRPr b="0" i="0" dirty="0">
              <a:solidFill>
                <a:srgbClr val="202124"/>
              </a:solidFill>
              <a:latin typeface="Roboto"/>
              <a:ea typeface="Roboto"/>
              <a:cs typeface="Roboto"/>
              <a:sym typeface="Roboto"/>
            </a:endParaRPr>
          </a:p>
          <a:p>
            <a:pPr marL="457200" lvl="0" indent="-228600" algn="l" rtl="0">
              <a:lnSpc>
                <a:spcPct val="100000"/>
              </a:lnSpc>
              <a:spcBef>
                <a:spcPts val="480"/>
              </a:spcBef>
              <a:spcAft>
                <a:spcPts val="0"/>
              </a:spcAft>
              <a:buSzPts val="1400"/>
              <a:buNone/>
            </a:pPr>
            <a:r>
              <a:rPr lang="en-US" b="0" i="0" dirty="0">
                <a:solidFill>
                  <a:srgbClr val="4D5156"/>
                </a:solidFill>
                <a:latin typeface="Arial"/>
                <a:ea typeface="Arial"/>
                <a:cs typeface="Arial"/>
                <a:sym typeface="Arial"/>
              </a:rPr>
              <a:t>Typical euphotic depths vary from only </a:t>
            </a:r>
            <a:r>
              <a:rPr lang="en-US" b="0" i="0" dirty="0">
                <a:solidFill>
                  <a:srgbClr val="040C28"/>
                </a:solidFill>
                <a:latin typeface="Arial"/>
                <a:ea typeface="Arial"/>
                <a:cs typeface="Arial"/>
                <a:sym typeface="Arial"/>
              </a:rPr>
              <a:t>a few centimetres in highly turbid eutrophic lakes, to around 200 meters in the open ocean</a:t>
            </a:r>
            <a:r>
              <a:rPr lang="en-US" b="0" i="0" dirty="0">
                <a:solidFill>
                  <a:srgbClr val="4D5156"/>
                </a:solidFill>
                <a:latin typeface="Arial"/>
                <a:ea typeface="Arial"/>
                <a:cs typeface="Arial"/>
                <a:sym typeface="Arial"/>
              </a:rPr>
              <a:t>.</a:t>
            </a:r>
            <a:endParaRPr dirty="0"/>
          </a:p>
          <a:p>
            <a:pPr marL="457200" lvl="0" indent="-228600" algn="l" rtl="0">
              <a:lnSpc>
                <a:spcPct val="100000"/>
              </a:lnSpc>
              <a:spcBef>
                <a:spcPts val="480"/>
              </a:spcBef>
              <a:spcAft>
                <a:spcPts val="0"/>
              </a:spcAft>
              <a:buSzPts val="1400"/>
              <a:buNone/>
            </a:pPr>
            <a:r>
              <a:rPr lang="en-US" b="0" i="0" dirty="0">
                <a:solidFill>
                  <a:srgbClr val="4D5156"/>
                </a:solidFill>
                <a:latin typeface="Arial"/>
                <a:ea typeface="Arial"/>
                <a:cs typeface="Arial"/>
                <a:sym typeface="Arial"/>
              </a:rPr>
              <a:t>-</a:t>
            </a:r>
            <a:r>
              <a:rPr lang="en-US" b="0" i="0" dirty="0">
                <a:solidFill>
                  <a:srgbClr val="202124"/>
                </a:solidFill>
                <a:latin typeface="Arial"/>
                <a:ea typeface="Arial"/>
                <a:cs typeface="Arial"/>
                <a:sym typeface="Arial"/>
              </a:rPr>
              <a:t>The diffuse attenuation coefficient in water </a:t>
            </a:r>
            <a:r>
              <a:rPr lang="en-US" b="0" i="0" dirty="0">
                <a:solidFill>
                  <a:srgbClr val="040C28"/>
                </a:solidFill>
                <a:latin typeface="Arial"/>
                <a:ea typeface="Arial"/>
                <a:cs typeface="Arial"/>
                <a:sym typeface="Arial"/>
              </a:rPr>
              <a:t>indicates how strongly light intensity at a specified wavelength is attenuated within the water column</a:t>
            </a:r>
            <a:r>
              <a:rPr lang="en-US" b="0" i="0" dirty="0">
                <a:solidFill>
                  <a:srgbClr val="202124"/>
                </a:solidFill>
                <a:latin typeface="Arial"/>
                <a:ea typeface="Arial"/>
                <a:cs typeface="Arial"/>
                <a:sym typeface="Arial"/>
              </a:rPr>
              <a:t>.</a:t>
            </a:r>
            <a:endParaRPr b="0" i="0" dirty="0">
              <a:solidFill>
                <a:srgbClr val="202124"/>
              </a:solidFill>
              <a:latin typeface="Roboto"/>
              <a:ea typeface="Roboto"/>
              <a:cs typeface="Roboto"/>
              <a:sym typeface="Roboto"/>
            </a:endParaRPr>
          </a:p>
          <a:p>
            <a:pPr marL="0" marR="0" lvl="0" indent="0" algn="l" rtl="0">
              <a:lnSpc>
                <a:spcPct val="100000"/>
              </a:lnSpc>
              <a:spcBef>
                <a:spcPts val="480"/>
              </a:spcBef>
              <a:spcAft>
                <a:spcPts val="0"/>
              </a:spcAft>
              <a:buClr>
                <a:schemeClr val="dk1"/>
              </a:buClr>
              <a:buSzPts val="1600"/>
              <a:buFont typeface="Calibri"/>
              <a:buNone/>
            </a:pPr>
            <a:r>
              <a:rPr lang="en-US" dirty="0"/>
              <a:t> - </a:t>
            </a:r>
            <a:endParaRPr dirty="0"/>
          </a:p>
          <a:p>
            <a:pPr marL="0" marR="0" lvl="0" indent="0" algn="l" rtl="0">
              <a:lnSpc>
                <a:spcPct val="100000"/>
              </a:lnSpc>
              <a:spcBef>
                <a:spcPts val="480"/>
              </a:spcBef>
              <a:spcAft>
                <a:spcPts val="0"/>
              </a:spcAft>
              <a:buClr>
                <a:schemeClr val="dk1"/>
              </a:buClr>
              <a:buSzPts val="1600"/>
              <a:buFont typeface="Calibri"/>
              <a:buNone/>
            </a:pPr>
            <a:r>
              <a:rPr lang="en-US" dirty="0"/>
              <a:t>- </a:t>
            </a:r>
            <a:endParaRPr dirty="0"/>
          </a:p>
          <a:p>
            <a:pPr marL="0" marR="0" lvl="0" indent="0" algn="l" rtl="0">
              <a:lnSpc>
                <a:spcPct val="100000"/>
              </a:lnSpc>
              <a:spcBef>
                <a:spcPts val="480"/>
              </a:spcBef>
              <a:spcAft>
                <a:spcPts val="0"/>
              </a:spcAft>
              <a:buClr>
                <a:schemeClr val="dk1"/>
              </a:buClr>
              <a:buSzPts val="1600"/>
              <a:buFont typeface="Calibri"/>
              <a:buNone/>
            </a:pPr>
            <a:r>
              <a:rPr lang="en-US" dirty="0"/>
              <a:t>In addition to suspended sediments and CDOM, what are some of the other water quality indicators satellites can observe or be used to derive?</a:t>
            </a:r>
            <a:endParaRPr dirty="0"/>
          </a:p>
          <a:p>
            <a:pPr marL="0" marR="0" lvl="0" indent="0" algn="l" rtl="0">
              <a:lnSpc>
                <a:spcPct val="100000"/>
              </a:lnSpc>
              <a:spcBef>
                <a:spcPts val="480"/>
              </a:spcBef>
              <a:spcAft>
                <a:spcPts val="0"/>
              </a:spcAft>
              <a:buClr>
                <a:schemeClr val="dk1"/>
              </a:buClr>
              <a:buSzPts val="1600"/>
              <a:buFont typeface="Calibri"/>
              <a:buNone/>
            </a:pPr>
            <a:endParaRPr dirty="0"/>
          </a:p>
          <a:p>
            <a:pPr marL="0" marR="0" lvl="0" indent="0" algn="l" rtl="0">
              <a:lnSpc>
                <a:spcPct val="100000"/>
              </a:lnSpc>
              <a:spcBef>
                <a:spcPts val="480"/>
              </a:spcBef>
              <a:spcAft>
                <a:spcPts val="0"/>
              </a:spcAft>
              <a:buClr>
                <a:schemeClr val="dk1"/>
              </a:buClr>
              <a:buSzPts val="1600"/>
              <a:buFont typeface="Calibri"/>
              <a:buNone/>
            </a:pPr>
            <a:r>
              <a:rPr lang="en-US" dirty="0"/>
              <a:t>These include sea surface temperature, chlorophyll-a, salinity, diffuse attenuation of light, and euphotic depth – or the depth where light attenuates to about 1% of the amount found at the surface.</a:t>
            </a:r>
            <a:endParaRPr dirty="0"/>
          </a:p>
          <a:p>
            <a:pPr marL="0" marR="0" lvl="0" indent="0" algn="l" rtl="0">
              <a:lnSpc>
                <a:spcPct val="100000"/>
              </a:lnSpc>
              <a:spcBef>
                <a:spcPts val="480"/>
              </a:spcBef>
              <a:spcAft>
                <a:spcPts val="0"/>
              </a:spcAft>
              <a:buClr>
                <a:schemeClr val="dk1"/>
              </a:buClr>
              <a:buSzPts val="1600"/>
              <a:buFont typeface="Calibri"/>
              <a:buNone/>
            </a:pPr>
            <a:endParaRPr dirty="0"/>
          </a:p>
          <a:p>
            <a:pPr marL="0" marR="0" lvl="0" indent="0" algn="l" rtl="0">
              <a:lnSpc>
                <a:spcPct val="100000"/>
              </a:lnSpc>
              <a:spcBef>
                <a:spcPts val="480"/>
              </a:spcBef>
              <a:spcAft>
                <a:spcPts val="0"/>
              </a:spcAft>
              <a:buClr>
                <a:schemeClr val="dk1"/>
              </a:buClr>
              <a:buSzPts val="1600"/>
              <a:buFont typeface="Calibri"/>
              <a:buNone/>
            </a:pPr>
            <a:r>
              <a:rPr lang="en-US" dirty="0"/>
              <a:t>How do these satellite observations correspond to in situ observations?</a:t>
            </a:r>
            <a:endParaRPr dirty="0"/>
          </a:p>
        </p:txBody>
      </p:sp>
      <p:sp>
        <p:nvSpPr>
          <p:cNvPr id="218" name="Google Shape;218;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14</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226" name="Google Shape;22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dirty="0"/>
          </a:p>
        </p:txBody>
      </p:sp>
      <p:sp>
        <p:nvSpPr>
          <p:cNvPr id="142" name="Google Shape;1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248" name="Google Shape;2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254" name="Google Shape;25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266" name="Google Shape;26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[Slide 31]</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Here you see a list of the sensors that are used for water quality monitoring. Down the left-most column is the satellite chassis where the sensor is located. In the middle is the name of the sensor, and along the right column is information about the image swath width, spatial resolution, and temporal resolution.</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How do you decide which sensor is the right one for your water quality monitoring needs?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Typically, the decision comes down to resolution – and by resolution what we mean is the four types of resolution, spatial resolution, spectral resolution, temporal resolution, and radiometric resolution.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Please look at that column on the right. There we list the spatial resolution and temporal resolution.</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Is your water body a few kilometers in diameter, does it change on a monthly or seasonal scale? Then you may wish to choose the Landsat 8 OLI sensor for its 30 m spatial resolution and 16-day revisit rate.</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Are you monitoring for harmful algal blooms in a large lake system in order to notify water intake managers if there is a cyanobacterial bloom near the water intakes? Then a sensor with a relatively frequent revisit rate, like MODIS or VIIRS might be a better choice for your needs.</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Do you wish to monitor for water clarity in lake systems that may change weekly or fortnightly? Then program that uses both Landsat 8 OLI and Sentinel 2 A and B MSI might be a way to observe changes over a temporal resolution that makes sense for the problem.</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[click]</a:t>
            </a:r>
            <a:endParaRPr dirty="0"/>
          </a:p>
        </p:txBody>
      </p:sp>
      <p:sp>
        <p:nvSpPr>
          <p:cNvPr id="272" name="Google Shape;27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21</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[Slide 32]</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We are lucky that due to earlier efforts by Earth scientists, and the investment of space agencies, that we are now in a golden age of satellite aquatic remote sensing. This has left us with a long time series of observations. While there is limited overlap among all of these sensors listed here in terms of spectral, spatial, temporal, or radiometric resolution, it is still possible to piece information from this important historical data set.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Please take a moment to look at each of these satellite missions. This is a rich dataset to mine to understand current water quality questions, and to begin to understand how aquatic systems have changed since the beginning of the time series.</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[pause]</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The spatial, spectral, and temporal resolution available from these missions means we can monitor water quality and respond to events in the natural system. In one respect, these missions vary widely and that is with radiometric resolution.</a:t>
            </a:r>
            <a:endParaRPr dirty="0"/>
          </a:p>
        </p:txBody>
      </p:sp>
      <p:sp>
        <p:nvSpPr>
          <p:cNvPr id="280" name="Google Shape;28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22</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07" name="Google Shape;1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[Slide 32]</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We are lucky that due to earlier efforts by Earth scientists, and the investment of space agencies, that we are now in a golden age of satellite aquatic remote sensing. This has left us with a long time series of observations. While there is limited overlap among all of these sensors listed here in terms of spectral, spatial, temporal, or radiometric resolution, it is still possible to piece information from this important historical data set.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Please take a moment to look at each of these satellite missions. This is a rich dataset to mine to understand current water quality questions, and to begin to understand how aquatic systems have changed since the beginning of the time series.</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[pause]</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The spatial, spectral, and temporal resolution available from these missions means we can monitor water quality and respond to events in the natural system. In one respect, these missions vary widely and that is with radiometric resolution.</a:t>
            </a:r>
            <a:endParaRPr dirty="0"/>
          </a:p>
        </p:txBody>
      </p:sp>
      <p:sp>
        <p:nvSpPr>
          <p:cNvPr id="460" name="Google Shape;460;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23</a:t>
            </a:fld>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311" name="Google Shape;31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317" name="Google Shape;31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Clr>
                <a:schemeClr val="dk1"/>
              </a:buClr>
              <a:buSzPts val="1600"/>
              <a:buFont typeface="Calibri"/>
              <a:buNone/>
            </a:pPr>
            <a:r>
              <a:rPr lang="en-US" dirty="0"/>
              <a:t>[SLIDE 16]</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What are some examples of a water quality parameter that affects water optical properties?</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Two that come to mind are colored dissolved organic matter or CDOM, which when derived from land, is a mixture of organic compounds like lignins and tannins.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In the image on the right, you see an example of CDOM rich water. It is a part of the river hugging the left shore. It appears black. Whenever you hear of bodies of water like “Blackwater Bay” this indicates that the water is likely rich in CDOM.</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Also in the image on the right, this time along the right shore of the river, you see water that is bright and opaque. This indicates a large amount of suspended matter.</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Both CDOM and suspended matter are constituents that can be used as direct observations of water quality, and can also be used as proxies to derive co-varying parameters. For example in the coastal environment, the concentration of CDOM offshore can be used as a proxy for low salinity water. All it takes is the time and resources to sample your watershed and coastal environment to build an algorithm for region.</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endParaRPr dirty="0"/>
          </a:p>
        </p:txBody>
      </p:sp>
      <p:sp>
        <p:nvSpPr>
          <p:cNvPr id="332" name="Google Shape;33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26</a:t>
            </a:fld>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372" name="Google Shape;37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Clr>
                <a:schemeClr val="dk1"/>
              </a:buClr>
              <a:buSzPts val="1600"/>
              <a:buFont typeface="Calibri"/>
              <a:buNone/>
            </a:pPr>
            <a:r>
              <a:rPr lang="en-US" dirty="0"/>
              <a:t>[Slide 25]</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Now I would like for you to look at the plot on the right. The remote sensing reflectance spectra you see there correspond to the examples on the left. These are schematic illustrations of remote sensing reflectance spectra, not the actual spectra.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Note the prism across the top of the figure. It shows you the colors of the visible range and how those match up with the wavelength along the x-axis below. The near infrared is also noted.</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These spectra are intended to demonstrate that materials in the water have different signature remote sensing reflectance spectra. Look at the sediment spectrum in orange on the plot. It has a high magnitude across a broad range of the spectrum. It is also somewhat reflective in the near IR. In the image on the left, our eye sees a brightly reflecting target.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Now look at the CDOM spectrum, it has very low reflectance across the range, and when you look at one of those lakes, it appears black.</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Water absorbs strongly in the near IR, so it has very low values there, and while still quite dark, it does reflect more strongly in the blue.</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Now look at chlorophyll in green. It has a peak in the green region of the visible spectrum, between 500 and 600 nm, and then flattens towards the near IR. Note the small peak at around 680 nm. This is due to phytoplankton fluorescence.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These spectra are hypothetical illustrations of what a pure pixel would look like for each of the examples at the water’s surface. Now, imagine mixing these spectra so that the peaks and troughs you see here are blended. That is what a natural sample would look like. And that is what is used by remote sensing algorithms to estimate concentrations of the different types of material in the water.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The spectra that you are seeing here, assume no effect of the atmosphere.</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In reality though, the light that a sensor measures has traveled a long and complicated path before arriving at the sensor. Sunlight entered the Earth’s atmosphere, traveled in mostly downward path towards the surface, the light hit the surface, penetrated the surface, all the while being absorbed and reflected across the spectrum in different ways to give the light its spectral shape once it was re-emitted from the surface. That re-emitted light then traveled upward through the atmosphere and back out of the top of the atmosphere where it was measured by the satellite sensor. </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[click]</a:t>
            </a:r>
            <a:endParaRPr dirty="0"/>
          </a:p>
        </p:txBody>
      </p:sp>
      <p:sp>
        <p:nvSpPr>
          <p:cNvPr id="381" name="Google Shape;381;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28</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45" name="Google Shape;44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3" name="Google Shape;40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09" name="Google Shape;40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5" name="Google Shape;415;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35" name="Google Shape;13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26" name="Google Shape;426;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38" name="Google Shape;43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49" name="Google Shape;44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60" name="Google Shape;460;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71" name="Google Shape;47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80" name="Google Shape;48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90" name="Google Shape;490;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501" name="Google Shape;50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511" name="Google Shape;51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519" name="Google Shape;519;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40" name="Google Shape;14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530" name="Google Shape;530;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537" name="Google Shape;53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546" name="Google Shape;546;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554" name="Google Shape;55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445" name="Google Shape;44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1998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592" name="Google Shape;59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So you may have already heard some of the buzz surrounding cloud-based raster computing for remote sensing analysis. Computing in the cloud has a variety of potential benefits. Since you’re not limited by your own personal computing capabilities, you may be able to process larger datsets simultaneously or reduce the time it typically takes to process data. Cloud resources can also typically host and store more data. And since the cloud can be accessed from anywhere these large stores of imagery and other data types are accessible from anywhere as long as you have an internet connection. With particular reference to GEE, the barrier of cost is also removed for scientists, researchers, and developers since the platform is freely available to these user groups.</a:t>
            </a:r>
            <a:endParaRPr dirty="0"/>
          </a:p>
        </p:txBody>
      </p:sp>
      <p:sp>
        <p:nvSpPr>
          <p:cNvPr id="598" name="Google Shape;598;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The GEE platform leverages the advantages of cloud computing to provide users with a single place for accessing satellite data, applying remote sensing methodologies, and displaying analysis results. Google’s access to data storage and computing infrastructure allow the platform to host large remote sensing datasets and provide access to global imagery archives. And particularly relevant to our interest in GEE for this training series, the application programming interface, or API, can allow users to easily apply algorithms to complete things like land cover monitoring. </a:t>
            </a:r>
            <a:endParaRPr dirty="0"/>
          </a:p>
        </p:txBody>
      </p:sp>
      <p:sp>
        <p:nvSpPr>
          <p:cNvPr id="200" name="Google Shape;200;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The GEE JavaScript API, and specifically the GEE code editor interface, is the most common method for interacting with GEE. It’s also the most frequently used by developers, so a lot of useful scripts and base code can be found online in the JavaScript API. I know many of you may already have experience working with Python and are likely wondering if you can use Python rather than JavaScript, and the short answer is yes. A Python API for GEE is available through the Google Colaboratory, or Colab. It can be al little more difficult to use, and it’s not quite as common, so we will be focusing most of our time on the JavaScript API, but we’re going to take a quick look at Colab at the end of this session. Google Colab essentially uses a specialized version of Jupyter Notebooks as an interface, so if you’re familiar with Jupyter notebooks, you might be interested in using Colab. The screenshot on this slide shows an example of visualizing a single map within the Colab interface.</a:t>
            </a:r>
            <a:endParaRPr dirty="0"/>
          </a:p>
        </p:txBody>
      </p:sp>
      <p:sp>
        <p:nvSpPr>
          <p:cNvPr id="209" name="Google Shape;20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 A quick survey of some of the basic functionalities of Google Earth Engine relevant for satellite imagery analysis, includes automation of data processing and display, near-real time monitoring, machine learning algorithms, and the implementation of graphical user interfaces. These capabilities can assist with the processing of large datasets and the application of algorithms to multiple images over a time series as well as making results and data visualizations more accessible. You’ll also note that many of these function are common in more traditional GIS platforms like ArcGIS and QGIS, so it’s important to note that many functions that you currently use in a desktop GIS platform are also available in GEE. And here on the slide we have a screenshot of the GEE code editor interface, displaying a Classification and Regression Trees (or CART) classifier implemented over the San Francisco Bay Area using Landsat 8 imagery to complete a simple land classification delineating urban, forest, and water cover types. Just to give you a quick example of what this looks like.</a:t>
            </a:r>
            <a:endParaRPr dirty="0"/>
          </a:p>
        </p:txBody>
      </p:sp>
      <p:sp>
        <p:nvSpPr>
          <p:cNvPr id="218" name="Google Shape;218;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46" name="Google Shape;14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I also wanted to remind you all that you’ll need a Google Earth Engine account to participate in our activities. If you haven’t already, make sure you go to the link listed here, which can also be found on the training webpage, to sign up for an account. Google Earth Engine accounts are free, and you do not need to have a gmail in order to sign up for one. They do however recommend that you use your work or institutional email. You can also just search “google earth engine account sign up” in your browser. Hopefully you saw the instructions to sign up for this account ahead of time, but if not, don’t worry about it. You can follow along with the activity on-screen since I will be mirroring the code editor as we go through code. But make sure to sign up for that account as soon as possible.</a:t>
            </a:r>
            <a:endParaRPr dirty="0"/>
          </a:p>
          <a:p>
            <a:pPr marL="457200" marR="0" lvl="0" indent="-228600" algn="l" rtl="0">
              <a:lnSpc>
                <a:spcPct val="100000"/>
              </a:lnSpc>
              <a:spcBef>
                <a:spcPts val="480"/>
              </a:spcBef>
              <a:spcAft>
                <a:spcPts val="0"/>
              </a:spcAft>
              <a:buSzPts val="1400"/>
              <a:buNone/>
            </a:pPr>
            <a:endParaRPr dirty="0"/>
          </a:p>
        </p:txBody>
      </p:sp>
      <p:sp>
        <p:nvSpPr>
          <p:cNvPr id="170" name="Google Shape;17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42" name="Google Shape;64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47" name="Google Shape;64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53" name="Google Shape;653;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58" name="Google Shape;65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63" name="Google Shape;66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69" name="Google Shape;66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81" name="Google Shape;68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86" name="Google Shape;68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80"/>
              </a:spcBef>
              <a:spcAft>
                <a:spcPts val="0"/>
              </a:spcAft>
              <a:buNone/>
            </a:pPr>
            <a:endParaRPr dirty="0"/>
          </a:p>
        </p:txBody>
      </p:sp>
      <p:sp>
        <p:nvSpPr>
          <p:cNvPr id="531" name="Google Shape;531;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52" name="Google Shape;15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699" name="Google Shape;6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71" name="Google Shape;17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1400"/>
              <a:buNone/>
            </a:pPr>
            <a:endParaRPr dirty="0"/>
          </a:p>
        </p:txBody>
      </p:sp>
      <p:sp>
        <p:nvSpPr>
          <p:cNvPr id="182" name="Google Shape;18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SzPts val="1400"/>
              <a:buNone/>
            </a:pPr>
            <a:r>
              <a:rPr lang="en-US" dirty="0"/>
              <a:t>[Slide 13]</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What are some typical in situ observations for monitoring freshwater systems?</a:t>
            </a:r>
            <a:endParaRPr dirty="0"/>
          </a:p>
          <a:p>
            <a:pPr marL="457200" marR="0" lvl="0" indent="-228600" algn="l" rtl="0">
              <a:lnSpc>
                <a:spcPct val="100000"/>
              </a:lnSpc>
              <a:spcBef>
                <a:spcPts val="480"/>
              </a:spcBef>
              <a:spcAft>
                <a:spcPts val="0"/>
              </a:spcAft>
              <a:buSzPts val="1400"/>
              <a:buNone/>
            </a:pPr>
            <a:endParaRPr dirty="0"/>
          </a:p>
          <a:p>
            <a:pPr marL="0" marR="0" lvl="0" indent="0" algn="l" rtl="0">
              <a:lnSpc>
                <a:spcPct val="100000"/>
              </a:lnSpc>
              <a:spcBef>
                <a:spcPts val="480"/>
              </a:spcBef>
              <a:spcAft>
                <a:spcPts val="0"/>
              </a:spcAft>
              <a:buClr>
                <a:schemeClr val="dk1"/>
              </a:buClr>
              <a:buSzPts val="1600"/>
              <a:buFont typeface="Calibri"/>
              <a:buNone/>
            </a:pPr>
            <a:r>
              <a:rPr lang="en-US" dirty="0"/>
              <a:t>A lot depends on what the particular problem is for your region of interest.</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Typical observations include chlorophyll concentration, water temperature, water clarity, nutrients, metals, pH &amp; alkalinity, dissolved organic matter, phytoplankton taxonomy, cyanobacteria, indicator species, suspended sediments, E coli, and plastics</a:t>
            </a:r>
            <a:endParaRPr dirty="0"/>
          </a:p>
          <a:p>
            <a:pPr marL="457200" marR="0" lvl="0" indent="-228600" algn="l" rtl="0">
              <a:lnSpc>
                <a:spcPct val="100000"/>
              </a:lnSpc>
              <a:spcBef>
                <a:spcPts val="480"/>
              </a:spcBef>
              <a:spcAft>
                <a:spcPts val="0"/>
              </a:spcAft>
              <a:buSzPts val="1400"/>
              <a:buNone/>
            </a:pPr>
            <a:endParaRPr dirty="0"/>
          </a:p>
          <a:p>
            <a:pPr marL="457200" marR="0" lvl="0" indent="-228600" algn="l" rtl="0">
              <a:lnSpc>
                <a:spcPct val="100000"/>
              </a:lnSpc>
              <a:spcBef>
                <a:spcPts val="480"/>
              </a:spcBef>
              <a:spcAft>
                <a:spcPts val="0"/>
              </a:spcAft>
              <a:buSzPts val="1400"/>
              <a:buNone/>
            </a:pPr>
            <a:r>
              <a:rPr lang="en-US" dirty="0"/>
              <a:t>[click]</a:t>
            </a:r>
            <a:endParaRPr dirty="0"/>
          </a:p>
          <a:p>
            <a:pPr marL="457200" marR="0" lvl="0" indent="-228600" algn="l" rtl="0">
              <a:lnSpc>
                <a:spcPct val="100000"/>
              </a:lnSpc>
              <a:spcBef>
                <a:spcPts val="480"/>
              </a:spcBef>
              <a:spcAft>
                <a:spcPts val="0"/>
              </a:spcAft>
              <a:buSzPts val="1400"/>
              <a:buNone/>
            </a:pPr>
            <a:endParaRPr dirty="0"/>
          </a:p>
        </p:txBody>
      </p:sp>
      <p:sp>
        <p:nvSpPr>
          <p:cNvPr id="191" name="Google Shape;19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11</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pic>
        <p:nvPicPr>
          <p:cNvPr id="13" name="Google Shape;13;p4" descr="A picture containing map, water, aqua&#10;&#10;Description automatically generated"/>
          <p:cNvPicPr preferRelativeResize="0"/>
          <p:nvPr/>
        </p:nvPicPr>
        <p:blipFill rotWithShape="1">
          <a:blip r:embed="rId2">
            <a:alphaModFix/>
          </a:blip>
          <a:srcRect/>
          <a:stretch/>
        </p:blipFill>
        <p:spPr>
          <a:xfrm>
            <a:off x="-1" y="1"/>
            <a:ext cx="12192001" cy="4606130"/>
          </a:xfrm>
          <a:prstGeom prst="rect">
            <a:avLst/>
          </a:prstGeom>
          <a:noFill/>
          <a:ln>
            <a:noFill/>
          </a:ln>
        </p:spPr>
      </p:pic>
      <p:pic>
        <p:nvPicPr>
          <p:cNvPr id="14" name="Google Shape;14;p4"/>
          <p:cNvPicPr preferRelativeResize="0"/>
          <p:nvPr/>
        </p:nvPicPr>
        <p:blipFill rotWithShape="1">
          <a:blip r:embed="rId3">
            <a:alphaModFix/>
          </a:blip>
          <a:srcRect/>
          <a:stretch/>
        </p:blipFill>
        <p:spPr>
          <a:xfrm>
            <a:off x="147638" y="4945063"/>
            <a:ext cx="1574800" cy="1574800"/>
          </a:xfrm>
          <a:prstGeom prst="rect">
            <a:avLst/>
          </a:prstGeom>
          <a:noFill/>
          <a:ln>
            <a:noFill/>
          </a:ln>
        </p:spPr>
      </p:pic>
      <p:sp>
        <p:nvSpPr>
          <p:cNvPr id="15" name="Google Shape;15;p4"/>
          <p:cNvSpPr txBox="1">
            <a:spLocks noGrp="1"/>
          </p:cNvSpPr>
          <p:nvPr>
            <p:ph type="body" idx="1"/>
          </p:nvPr>
        </p:nvSpPr>
        <p:spPr>
          <a:xfrm>
            <a:off x="1868408" y="5732462"/>
            <a:ext cx="9601111" cy="439738"/>
          </a:xfrm>
          <a:prstGeom prst="rect">
            <a:avLst/>
          </a:prstGeom>
          <a:noFill/>
          <a:ln>
            <a:noFill/>
          </a:ln>
        </p:spPr>
        <p:txBody>
          <a:bodyPr spcFirstLastPara="1" wrap="square" lIns="0" tIns="60925" rIns="121875" bIns="60925" anchor="ctr" anchorCtr="0">
            <a:noAutofit/>
          </a:bodyPr>
          <a:lstStyle>
            <a:lvl1pPr marL="457200" lvl="0" indent="-228600" algn="l">
              <a:lnSpc>
                <a:spcPct val="100000"/>
              </a:lnSpc>
              <a:spcBef>
                <a:spcPts val="800"/>
              </a:spcBef>
              <a:spcAft>
                <a:spcPts val="0"/>
              </a:spcAft>
              <a:buClr>
                <a:schemeClr val="dk1"/>
              </a:buClr>
              <a:buSzPts val="1600"/>
              <a:buFont typeface="Century Gothic"/>
              <a:buNone/>
              <a:defRPr sz="1600">
                <a:solidFill>
                  <a:srgbClr val="53585D"/>
                </a:solidFill>
                <a:latin typeface="Century Gothic"/>
                <a:ea typeface="Century Gothic"/>
                <a:cs typeface="Century Gothic"/>
                <a:sym typeface="Century Gothic"/>
              </a:defRPr>
            </a:lvl1pPr>
            <a:lvl2pPr marL="914400" lvl="1" indent="-228600" algn="l">
              <a:lnSpc>
                <a:spcPct val="100000"/>
              </a:lnSpc>
              <a:spcBef>
                <a:spcPts val="400"/>
              </a:spcBef>
              <a:spcAft>
                <a:spcPts val="0"/>
              </a:spcAft>
              <a:buClr>
                <a:schemeClr val="dk1"/>
              </a:buClr>
              <a:buSzPts val="1600"/>
              <a:buFont typeface="Century Gothic"/>
              <a:buNone/>
              <a:defRPr sz="1600">
                <a:latin typeface="Century Gothic"/>
                <a:ea typeface="Century Gothic"/>
                <a:cs typeface="Century Gothic"/>
                <a:sym typeface="Century Gothic"/>
              </a:defRPr>
            </a:lvl2pPr>
            <a:lvl3pPr marL="1371600" lvl="2" indent="-228600" algn="l">
              <a:lnSpc>
                <a:spcPct val="100000"/>
              </a:lnSpc>
              <a:spcBef>
                <a:spcPts val="400"/>
              </a:spcBef>
              <a:spcAft>
                <a:spcPts val="0"/>
              </a:spcAft>
              <a:buClr>
                <a:schemeClr val="dk1"/>
              </a:buClr>
              <a:buSzPts val="1600"/>
              <a:buFont typeface="Century Gothic"/>
              <a:buNone/>
              <a:defRPr sz="1600">
                <a:latin typeface="Century Gothic"/>
                <a:ea typeface="Century Gothic"/>
                <a:cs typeface="Century Gothic"/>
                <a:sym typeface="Century Gothic"/>
              </a:defRPr>
            </a:lvl3pPr>
            <a:lvl4pPr marL="1828800" lvl="3" indent="-228600" algn="l">
              <a:lnSpc>
                <a:spcPct val="100000"/>
              </a:lnSpc>
              <a:spcBef>
                <a:spcPts val="400"/>
              </a:spcBef>
              <a:spcAft>
                <a:spcPts val="0"/>
              </a:spcAft>
              <a:buClr>
                <a:schemeClr val="dk1"/>
              </a:buClr>
              <a:buSzPts val="1600"/>
              <a:buFont typeface="Century Gothic"/>
              <a:buNone/>
              <a:defRPr sz="1600">
                <a:latin typeface="Century Gothic"/>
                <a:ea typeface="Century Gothic"/>
                <a:cs typeface="Century Gothic"/>
                <a:sym typeface="Century Gothic"/>
              </a:defRPr>
            </a:lvl4pPr>
            <a:lvl5pPr marL="2286000" lvl="4" indent="-228600" algn="l">
              <a:lnSpc>
                <a:spcPct val="100000"/>
              </a:lnSpc>
              <a:spcBef>
                <a:spcPts val="400"/>
              </a:spcBef>
              <a:spcAft>
                <a:spcPts val="0"/>
              </a:spcAft>
              <a:buClr>
                <a:schemeClr val="dk1"/>
              </a:buClr>
              <a:buSzPts val="1600"/>
              <a:buFont typeface="Century Gothic"/>
              <a:buNone/>
              <a:defRPr sz="1600">
                <a:latin typeface="Century Gothic"/>
                <a:ea typeface="Century Gothic"/>
                <a:cs typeface="Century Gothic"/>
                <a:sym typeface="Century Gothic"/>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4"/>
          <p:cNvSpPr txBox="1">
            <a:spLocks noGrp="1"/>
          </p:cNvSpPr>
          <p:nvPr>
            <p:ph type="body" idx="2"/>
          </p:nvPr>
        </p:nvSpPr>
        <p:spPr>
          <a:xfrm>
            <a:off x="1868408" y="6265862"/>
            <a:ext cx="9601111" cy="439738"/>
          </a:xfrm>
          <a:prstGeom prst="rect">
            <a:avLst/>
          </a:prstGeom>
          <a:noFill/>
          <a:ln>
            <a:noFill/>
          </a:ln>
        </p:spPr>
        <p:txBody>
          <a:bodyPr spcFirstLastPara="1" wrap="square" lIns="0" tIns="60925" rIns="121875" bIns="60925" anchor="ctr" anchorCtr="0">
            <a:noAutofit/>
          </a:bodyPr>
          <a:lstStyle>
            <a:lvl1pPr marL="457200" lvl="0" indent="-228600" algn="l">
              <a:lnSpc>
                <a:spcPct val="100000"/>
              </a:lnSpc>
              <a:spcBef>
                <a:spcPts val="800"/>
              </a:spcBef>
              <a:spcAft>
                <a:spcPts val="0"/>
              </a:spcAft>
              <a:buClr>
                <a:schemeClr val="dk1"/>
              </a:buClr>
              <a:buSzPts val="1600"/>
              <a:buFont typeface="Century Gothic"/>
              <a:buNone/>
              <a:defRPr sz="1600">
                <a:solidFill>
                  <a:srgbClr val="53585D"/>
                </a:solidFill>
                <a:latin typeface="Century Gothic"/>
                <a:ea typeface="Century Gothic"/>
                <a:cs typeface="Century Gothic"/>
                <a:sym typeface="Century Gothic"/>
              </a:defRPr>
            </a:lvl1pPr>
            <a:lvl2pPr marL="914400" lvl="1" indent="-228600" algn="l">
              <a:lnSpc>
                <a:spcPct val="100000"/>
              </a:lnSpc>
              <a:spcBef>
                <a:spcPts val="400"/>
              </a:spcBef>
              <a:spcAft>
                <a:spcPts val="0"/>
              </a:spcAft>
              <a:buClr>
                <a:schemeClr val="dk1"/>
              </a:buClr>
              <a:buSzPts val="1600"/>
              <a:buFont typeface="Century Gothic"/>
              <a:buNone/>
              <a:defRPr sz="1600">
                <a:latin typeface="Century Gothic"/>
                <a:ea typeface="Century Gothic"/>
                <a:cs typeface="Century Gothic"/>
                <a:sym typeface="Century Gothic"/>
              </a:defRPr>
            </a:lvl2pPr>
            <a:lvl3pPr marL="1371600" lvl="2" indent="-228600" algn="l">
              <a:lnSpc>
                <a:spcPct val="100000"/>
              </a:lnSpc>
              <a:spcBef>
                <a:spcPts val="400"/>
              </a:spcBef>
              <a:spcAft>
                <a:spcPts val="0"/>
              </a:spcAft>
              <a:buClr>
                <a:schemeClr val="dk1"/>
              </a:buClr>
              <a:buSzPts val="1600"/>
              <a:buFont typeface="Century Gothic"/>
              <a:buNone/>
              <a:defRPr sz="1600">
                <a:latin typeface="Century Gothic"/>
                <a:ea typeface="Century Gothic"/>
                <a:cs typeface="Century Gothic"/>
                <a:sym typeface="Century Gothic"/>
              </a:defRPr>
            </a:lvl3pPr>
            <a:lvl4pPr marL="1828800" lvl="3" indent="-228600" algn="l">
              <a:lnSpc>
                <a:spcPct val="100000"/>
              </a:lnSpc>
              <a:spcBef>
                <a:spcPts val="400"/>
              </a:spcBef>
              <a:spcAft>
                <a:spcPts val="0"/>
              </a:spcAft>
              <a:buClr>
                <a:schemeClr val="dk1"/>
              </a:buClr>
              <a:buSzPts val="1600"/>
              <a:buFont typeface="Century Gothic"/>
              <a:buNone/>
              <a:defRPr sz="1600">
                <a:latin typeface="Century Gothic"/>
                <a:ea typeface="Century Gothic"/>
                <a:cs typeface="Century Gothic"/>
                <a:sym typeface="Century Gothic"/>
              </a:defRPr>
            </a:lvl4pPr>
            <a:lvl5pPr marL="2286000" lvl="4" indent="-228600" algn="l">
              <a:lnSpc>
                <a:spcPct val="100000"/>
              </a:lnSpc>
              <a:spcBef>
                <a:spcPts val="400"/>
              </a:spcBef>
              <a:spcAft>
                <a:spcPts val="0"/>
              </a:spcAft>
              <a:buClr>
                <a:schemeClr val="dk1"/>
              </a:buClr>
              <a:buSzPts val="1600"/>
              <a:buFont typeface="Century Gothic"/>
              <a:buNone/>
              <a:defRPr sz="1600">
                <a:latin typeface="Century Gothic"/>
                <a:ea typeface="Century Gothic"/>
                <a:cs typeface="Century Gothic"/>
                <a:sym typeface="Century Gothic"/>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4"/>
          <p:cNvSpPr txBox="1">
            <a:spLocks noGrp="1"/>
          </p:cNvSpPr>
          <p:nvPr>
            <p:ph type="ctrTitle"/>
          </p:nvPr>
        </p:nvSpPr>
        <p:spPr>
          <a:xfrm>
            <a:off x="1869729" y="4759067"/>
            <a:ext cx="9599790" cy="821233"/>
          </a:xfrm>
          <a:prstGeom prst="rect">
            <a:avLst/>
          </a:prstGeom>
          <a:noFill/>
          <a:ln>
            <a:noFill/>
          </a:ln>
        </p:spPr>
        <p:txBody>
          <a:bodyPr spcFirstLastPara="1" wrap="square" lIns="121875" tIns="60925" rIns="121875" bIns="60925" anchor="ctr" anchorCtr="0">
            <a:normAutofit/>
          </a:bodyPr>
          <a:lstStyle>
            <a:lvl1pPr lvl="0" algn="l">
              <a:lnSpc>
                <a:spcPct val="120000"/>
              </a:lnSpc>
              <a:spcBef>
                <a:spcPts val="0"/>
              </a:spcBef>
              <a:spcAft>
                <a:spcPts val="0"/>
              </a:spcAft>
              <a:buSzPts val="1400"/>
              <a:buNone/>
              <a:defRPr sz="3200">
                <a:solidFill>
                  <a:srgbClr val="53585D"/>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
          <p:cNvSpPr txBox="1"/>
          <p:nvPr/>
        </p:nvSpPr>
        <p:spPr>
          <a:xfrm>
            <a:off x="147638" y="319088"/>
            <a:ext cx="3297237" cy="276225"/>
          </a:xfrm>
          <a:prstGeom prst="rect">
            <a:avLst/>
          </a:prstGeom>
          <a:noFill/>
          <a:ln>
            <a:noFill/>
          </a:ln>
        </p:spPr>
        <p:txBody>
          <a:bodyPr spcFirstLastPara="1" wrap="square" lIns="121925" tIns="60950" rIns="121925" bIns="609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lt1"/>
                </a:solidFill>
                <a:latin typeface="Arial"/>
                <a:ea typeface="Arial"/>
                <a:cs typeface="Arial"/>
                <a:sym typeface="Arial"/>
              </a:rPr>
              <a:t>National Aeronautics and Space Administration</a:t>
            </a:r>
            <a:endParaRPr sz="1400" b="0" i="0" u="none" strike="noStrike" cap="none" dirty="0">
              <a:solidFill>
                <a:srgbClr val="000000"/>
              </a:solidFill>
              <a:latin typeface="Arial"/>
              <a:ea typeface="Arial"/>
              <a:cs typeface="Arial"/>
              <a:sym typeface="Arial"/>
            </a:endParaRPr>
          </a:p>
        </p:txBody>
      </p:sp>
      <p:pic>
        <p:nvPicPr>
          <p:cNvPr id="19" name="Google Shape;19;p4"/>
          <p:cNvPicPr preferRelativeResize="0"/>
          <p:nvPr/>
        </p:nvPicPr>
        <p:blipFill rotWithShape="1">
          <a:blip r:embed="rId4">
            <a:alphaModFix/>
          </a:blip>
          <a:srcRect/>
          <a:stretch/>
        </p:blipFill>
        <p:spPr>
          <a:xfrm>
            <a:off x="1" y="2713322"/>
            <a:ext cx="1892808" cy="1892808"/>
          </a:xfrm>
          <a:prstGeom prst="rect">
            <a:avLst/>
          </a:prstGeom>
          <a:noFill/>
          <a:ln>
            <a:noFill/>
          </a:ln>
        </p:spPr>
      </p:pic>
      <p:pic>
        <p:nvPicPr>
          <p:cNvPr id="20" name="Google Shape;20;p4"/>
          <p:cNvPicPr preferRelativeResize="0"/>
          <p:nvPr/>
        </p:nvPicPr>
        <p:blipFill rotWithShape="1">
          <a:blip r:embed="rId5">
            <a:alphaModFix/>
          </a:blip>
          <a:srcRect/>
          <a:stretch/>
        </p:blipFill>
        <p:spPr>
          <a:xfrm>
            <a:off x="11158728" y="3572858"/>
            <a:ext cx="1033272" cy="1033272"/>
          </a:xfrm>
          <a:prstGeom prst="rect">
            <a:avLst/>
          </a:prstGeom>
          <a:noFill/>
          <a:ln>
            <a:noFill/>
          </a:ln>
        </p:spPr>
      </p:pic>
      <p:pic>
        <p:nvPicPr>
          <p:cNvPr id="21" name="Google Shape;21;p4"/>
          <p:cNvPicPr preferRelativeResize="0"/>
          <p:nvPr/>
        </p:nvPicPr>
        <p:blipFill rotWithShape="1">
          <a:blip r:embed="rId6">
            <a:alphaModFix/>
          </a:blip>
          <a:srcRect/>
          <a:stretch/>
        </p:blipFill>
        <p:spPr>
          <a:xfrm>
            <a:off x="9787128" y="0"/>
            <a:ext cx="2404872" cy="1889542"/>
          </a:xfrm>
          <a:prstGeom prst="rect">
            <a:avLst/>
          </a:prstGeom>
          <a:noFill/>
          <a:ln>
            <a:noFill/>
          </a:ln>
        </p:spPr>
      </p:pic>
      <p:pic>
        <p:nvPicPr>
          <p:cNvPr id="22" name="Google Shape;22;p4" descr="NASA insigniaCMYK"/>
          <p:cNvPicPr preferRelativeResize="0"/>
          <p:nvPr/>
        </p:nvPicPr>
        <p:blipFill rotWithShape="1">
          <a:blip r:embed="rId7">
            <a:alphaModFix/>
          </a:blip>
          <a:srcRect/>
          <a:stretch/>
        </p:blipFill>
        <p:spPr>
          <a:xfrm>
            <a:off x="11270087" y="138023"/>
            <a:ext cx="810554" cy="64899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23"/>
        <p:cNvGrpSpPr/>
        <p:nvPr/>
      </p:nvGrpSpPr>
      <p:grpSpPr>
        <a:xfrm>
          <a:off x="0" y="0"/>
          <a:ext cx="0" cy="0"/>
          <a:chOff x="0" y="0"/>
          <a:chExt cx="0" cy="0"/>
        </a:xfrm>
      </p:grpSpPr>
      <p:pic>
        <p:nvPicPr>
          <p:cNvPr id="24" name="Google Shape;24;p12" descr="A picture containing map, water, aqua&#10;&#10;Description automatically generated"/>
          <p:cNvPicPr preferRelativeResize="0"/>
          <p:nvPr/>
        </p:nvPicPr>
        <p:blipFill rotWithShape="1">
          <a:blip r:embed="rId2">
            <a:alphaModFix/>
          </a:blip>
          <a:srcRect/>
          <a:stretch/>
        </p:blipFill>
        <p:spPr>
          <a:xfrm>
            <a:off x="-1" y="1"/>
            <a:ext cx="12192001" cy="4606130"/>
          </a:xfrm>
          <a:prstGeom prst="rect">
            <a:avLst/>
          </a:prstGeom>
          <a:noFill/>
          <a:ln>
            <a:noFill/>
          </a:ln>
        </p:spPr>
      </p:pic>
      <p:sp>
        <p:nvSpPr>
          <p:cNvPr id="25" name="Google Shape;25;p12"/>
          <p:cNvSpPr txBox="1">
            <a:spLocks noGrp="1"/>
          </p:cNvSpPr>
          <p:nvPr>
            <p:ph type="title"/>
          </p:nvPr>
        </p:nvSpPr>
        <p:spPr>
          <a:xfrm>
            <a:off x="1322036" y="4914998"/>
            <a:ext cx="9547926" cy="1643370"/>
          </a:xfrm>
          <a:prstGeom prst="rect">
            <a:avLst/>
          </a:prstGeom>
          <a:noFill/>
          <a:ln>
            <a:noFill/>
          </a:ln>
        </p:spPr>
        <p:txBody>
          <a:bodyPr spcFirstLastPara="1" wrap="square" lIns="121875" tIns="60925" rIns="121875" bIns="60925" anchor="ctr" anchorCtr="0">
            <a:noAutofit/>
          </a:bodyPr>
          <a:lstStyle>
            <a:lvl1pPr lvl="0" algn="ctr">
              <a:lnSpc>
                <a:spcPct val="100000"/>
              </a:lnSpc>
              <a:spcBef>
                <a:spcPts val="0"/>
              </a:spcBef>
              <a:spcAft>
                <a:spcPts val="0"/>
              </a:spcAft>
              <a:buSzPts val="1400"/>
              <a:buNone/>
              <a:defRPr sz="3200">
                <a:solidFill>
                  <a:srgbClr val="53585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6" name="Google Shape;26;p12"/>
          <p:cNvPicPr preferRelativeResize="0"/>
          <p:nvPr/>
        </p:nvPicPr>
        <p:blipFill rotWithShape="1">
          <a:blip r:embed="rId3">
            <a:alphaModFix/>
          </a:blip>
          <a:srcRect/>
          <a:stretch/>
        </p:blipFill>
        <p:spPr>
          <a:xfrm rot="10800000">
            <a:off x="11152790" y="3740123"/>
            <a:ext cx="1039210" cy="866008"/>
          </a:xfrm>
          <a:prstGeom prst="rect">
            <a:avLst/>
          </a:prstGeom>
          <a:noFill/>
          <a:ln>
            <a:noFill/>
          </a:ln>
        </p:spPr>
      </p:pic>
      <p:grpSp>
        <p:nvGrpSpPr>
          <p:cNvPr id="27" name="Google Shape;27;p12"/>
          <p:cNvGrpSpPr/>
          <p:nvPr/>
        </p:nvGrpSpPr>
        <p:grpSpPr>
          <a:xfrm>
            <a:off x="0" y="2706846"/>
            <a:ext cx="1910030" cy="1899287"/>
            <a:chOff x="0" y="2706846"/>
            <a:chExt cx="1910030" cy="1899287"/>
          </a:xfrm>
        </p:grpSpPr>
        <p:pic>
          <p:nvPicPr>
            <p:cNvPr id="28" name="Google Shape;28;p12"/>
            <p:cNvPicPr preferRelativeResize="0"/>
            <p:nvPr/>
          </p:nvPicPr>
          <p:blipFill rotWithShape="1">
            <a:blip r:embed="rId4">
              <a:alphaModFix/>
            </a:blip>
            <a:srcRect r="25169"/>
            <a:stretch/>
          </p:blipFill>
          <p:spPr>
            <a:xfrm rot="5400000">
              <a:off x="438376" y="3134479"/>
              <a:ext cx="1033278" cy="1910029"/>
            </a:xfrm>
            <a:prstGeom prst="rect">
              <a:avLst/>
            </a:prstGeom>
            <a:noFill/>
            <a:ln>
              <a:noFill/>
            </a:ln>
          </p:spPr>
        </p:pic>
        <p:pic>
          <p:nvPicPr>
            <p:cNvPr id="29" name="Google Shape;29;p12"/>
            <p:cNvPicPr preferRelativeResize="0"/>
            <p:nvPr/>
          </p:nvPicPr>
          <p:blipFill rotWithShape="1">
            <a:blip r:embed="rId3">
              <a:alphaModFix/>
            </a:blip>
            <a:srcRect/>
            <a:stretch/>
          </p:blipFill>
          <p:spPr>
            <a:xfrm rot="10800000" flipH="1">
              <a:off x="0" y="2706846"/>
              <a:ext cx="1039210" cy="866008"/>
            </a:xfrm>
            <a:prstGeom prst="rect">
              <a:avLst/>
            </a:prstGeom>
            <a:noFill/>
            <a:ln>
              <a:noFill/>
            </a:ln>
          </p:spPr>
        </p:pic>
        <p:pic>
          <p:nvPicPr>
            <p:cNvPr id="30" name="Google Shape;30;p12"/>
            <p:cNvPicPr preferRelativeResize="0"/>
            <p:nvPr/>
          </p:nvPicPr>
          <p:blipFill rotWithShape="1">
            <a:blip r:embed="rId5">
              <a:alphaModFix/>
            </a:blip>
            <a:srcRect/>
            <a:stretch/>
          </p:blipFill>
          <p:spPr>
            <a:xfrm>
              <a:off x="1035858" y="2901115"/>
              <a:ext cx="866008" cy="671737"/>
            </a:xfrm>
            <a:prstGeom prst="rect">
              <a:avLst/>
            </a:prstGeom>
            <a:noFill/>
            <a:ln>
              <a:noFill/>
            </a:ln>
          </p:spPr>
        </p:pic>
      </p:grpSp>
      <p:pic>
        <p:nvPicPr>
          <p:cNvPr id="31" name="Google Shape;31;p12"/>
          <p:cNvPicPr preferRelativeResize="0"/>
          <p:nvPr/>
        </p:nvPicPr>
        <p:blipFill rotWithShape="1">
          <a:blip r:embed="rId6">
            <a:alphaModFix/>
          </a:blip>
          <a:srcRect/>
          <a:stretch/>
        </p:blipFill>
        <p:spPr>
          <a:xfrm>
            <a:off x="10134600" y="0"/>
            <a:ext cx="2057400" cy="1028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2 Column">
  <p:cSld name="3_Title+2 Column">
    <p:spTree>
      <p:nvGrpSpPr>
        <p:cNvPr id="1" name="Shape 32"/>
        <p:cNvGrpSpPr/>
        <p:nvPr/>
      </p:nvGrpSpPr>
      <p:grpSpPr>
        <a:xfrm>
          <a:off x="0" y="0"/>
          <a:ext cx="0" cy="0"/>
          <a:chOff x="0" y="0"/>
          <a:chExt cx="0" cy="0"/>
        </a:xfrm>
      </p:grpSpPr>
      <p:pic>
        <p:nvPicPr>
          <p:cNvPr id="33" name="Google Shape;33;p8" descr="Square&#10;&#10;Description automatically generated with medium confidence"/>
          <p:cNvPicPr preferRelativeResize="0"/>
          <p:nvPr/>
        </p:nvPicPr>
        <p:blipFill rotWithShape="1">
          <a:blip r:embed="rId2">
            <a:alphaModFix/>
          </a:blip>
          <a:srcRect/>
          <a:stretch/>
        </p:blipFill>
        <p:spPr>
          <a:xfrm>
            <a:off x="11158725" y="-1"/>
            <a:ext cx="1033273" cy="1033273"/>
          </a:xfrm>
          <a:prstGeom prst="rect">
            <a:avLst/>
          </a:prstGeom>
          <a:noFill/>
          <a:ln>
            <a:noFill/>
          </a:ln>
        </p:spPr>
      </p:pic>
      <p:pic>
        <p:nvPicPr>
          <p:cNvPr id="34" name="Google Shape;34;p8" descr="Square&#10;&#10;Description automatically generated with medium confidence"/>
          <p:cNvPicPr preferRelativeResize="0"/>
          <p:nvPr/>
        </p:nvPicPr>
        <p:blipFill rotWithShape="1">
          <a:blip r:embed="rId3">
            <a:alphaModFix/>
          </a:blip>
          <a:srcRect/>
          <a:stretch/>
        </p:blipFill>
        <p:spPr>
          <a:xfrm>
            <a:off x="-5937" y="5824725"/>
            <a:ext cx="1033273" cy="1033273"/>
          </a:xfrm>
          <a:prstGeom prst="rect">
            <a:avLst/>
          </a:prstGeom>
          <a:noFill/>
          <a:ln>
            <a:noFill/>
          </a:ln>
        </p:spPr>
      </p:pic>
      <p:sp>
        <p:nvSpPr>
          <p:cNvPr id="35" name="Google Shape;35;p8"/>
          <p:cNvSpPr txBox="1"/>
          <p:nvPr/>
        </p:nvSpPr>
        <p:spPr>
          <a:xfrm>
            <a:off x="10782300" y="6494463"/>
            <a:ext cx="690563" cy="276225"/>
          </a:xfrm>
          <a:prstGeom prst="rect">
            <a:avLst/>
          </a:prstGeom>
          <a:noFill/>
          <a:ln>
            <a:noFill/>
          </a:ln>
        </p:spPr>
        <p:txBody>
          <a:bodyPr spcFirstLastPara="1" wrap="square" lIns="121925" tIns="60950" rIns="121925" bIns="6095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3585D"/>
                </a:solidFill>
                <a:latin typeface="Century Gothic"/>
                <a:ea typeface="Century Gothic"/>
                <a:cs typeface="Century Gothic"/>
                <a:sym typeface="Century Gothic"/>
              </a:rPr>
              <a:t>‹#›</a:t>
            </a:fld>
            <a:endParaRPr sz="1000" b="0" i="0" u="none" strike="noStrike" cap="none" dirty="0">
              <a:solidFill>
                <a:srgbClr val="53585D"/>
              </a:solidFill>
              <a:latin typeface="Century Gothic"/>
              <a:ea typeface="Century Gothic"/>
              <a:cs typeface="Century Gothic"/>
              <a:sym typeface="Century Gothic"/>
            </a:endParaRPr>
          </a:p>
        </p:txBody>
      </p:sp>
      <p:sp>
        <p:nvSpPr>
          <p:cNvPr id="36" name="Google Shape;36;p8"/>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lvl1pPr lvl="0" algn="l">
              <a:lnSpc>
                <a:spcPct val="100000"/>
              </a:lnSpc>
              <a:spcBef>
                <a:spcPts val="0"/>
              </a:spcBef>
              <a:spcAft>
                <a:spcPts val="0"/>
              </a:spcAft>
              <a:buSzPts val="1400"/>
              <a:buNone/>
              <a:defRPr sz="2801" b="1">
                <a:solidFill>
                  <a:srgbClr val="2A54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8"/>
          <p:cNvSpPr txBox="1">
            <a:spLocks noGrp="1"/>
          </p:cNvSpPr>
          <p:nvPr>
            <p:ph type="body" idx="1"/>
          </p:nvPr>
        </p:nvSpPr>
        <p:spPr>
          <a:xfrm>
            <a:off x="242315" y="1130284"/>
            <a:ext cx="5807952" cy="5143516"/>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Clr>
                <a:srgbClr val="53585D"/>
              </a:buClr>
              <a:buSzPts val="2200"/>
              <a:buChar char="•"/>
              <a:defRPr sz="2200">
                <a:solidFill>
                  <a:srgbClr val="53585D"/>
                </a:solidFill>
              </a:defRPr>
            </a:lvl1pPr>
            <a:lvl2pPr marL="914400" lvl="1" indent="-368300" algn="l">
              <a:lnSpc>
                <a:spcPct val="100000"/>
              </a:lnSpc>
              <a:spcBef>
                <a:spcPts val="400"/>
              </a:spcBef>
              <a:spcAft>
                <a:spcPts val="0"/>
              </a:spcAft>
              <a:buClr>
                <a:schemeClr val="dk1"/>
              </a:buClr>
              <a:buSzPts val="2200"/>
              <a:buChar char="–"/>
              <a:defRPr sz="2200"/>
            </a:lvl2pPr>
            <a:lvl3pPr marL="1371600" lvl="2" indent="-368300" algn="l">
              <a:lnSpc>
                <a:spcPct val="100000"/>
              </a:lnSpc>
              <a:spcBef>
                <a:spcPts val="400"/>
              </a:spcBef>
              <a:spcAft>
                <a:spcPts val="0"/>
              </a:spcAft>
              <a:buClr>
                <a:schemeClr val="dk1"/>
              </a:buClr>
              <a:buSzPts val="2200"/>
              <a:buChar char="•"/>
              <a:defRPr sz="2200"/>
            </a:lvl3pPr>
            <a:lvl4pPr marL="1828800" lvl="3" indent="-368300" algn="l">
              <a:lnSpc>
                <a:spcPct val="100000"/>
              </a:lnSpc>
              <a:spcBef>
                <a:spcPts val="400"/>
              </a:spcBef>
              <a:spcAft>
                <a:spcPts val="0"/>
              </a:spcAft>
              <a:buClr>
                <a:schemeClr val="dk1"/>
              </a:buClr>
              <a:buSzPts val="2200"/>
              <a:buChar char="–"/>
              <a:defRPr sz="2200"/>
            </a:lvl4pPr>
            <a:lvl5pPr marL="2286000" lvl="4" indent="-368300" algn="l">
              <a:lnSpc>
                <a:spcPct val="100000"/>
              </a:lnSpc>
              <a:spcBef>
                <a:spcPts val="400"/>
              </a:spcBef>
              <a:spcAft>
                <a:spcPts val="0"/>
              </a:spcAft>
              <a:buClr>
                <a:schemeClr val="dk1"/>
              </a:buClr>
              <a:buSzPts val="2200"/>
              <a:buChar cha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 name="Google Shape;38;p8"/>
          <p:cNvSpPr txBox="1">
            <a:spLocks noGrp="1"/>
          </p:cNvSpPr>
          <p:nvPr>
            <p:ph type="body" idx="2"/>
          </p:nvPr>
        </p:nvSpPr>
        <p:spPr>
          <a:xfrm>
            <a:off x="6141732" y="1130282"/>
            <a:ext cx="5807952" cy="5143517"/>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Clr>
                <a:srgbClr val="53585D"/>
              </a:buClr>
              <a:buSzPts val="2200"/>
              <a:buChar char="•"/>
              <a:defRPr sz="2200">
                <a:solidFill>
                  <a:srgbClr val="53585D"/>
                </a:solidFill>
              </a:defRPr>
            </a:lvl1pPr>
            <a:lvl2pPr marL="914400" lvl="1" indent="-368300" algn="l">
              <a:lnSpc>
                <a:spcPct val="100000"/>
              </a:lnSpc>
              <a:spcBef>
                <a:spcPts val="400"/>
              </a:spcBef>
              <a:spcAft>
                <a:spcPts val="0"/>
              </a:spcAft>
              <a:buClr>
                <a:schemeClr val="dk1"/>
              </a:buClr>
              <a:buSzPts val="2200"/>
              <a:buChar char="–"/>
              <a:defRPr sz="2200"/>
            </a:lvl2pPr>
            <a:lvl3pPr marL="1371600" lvl="2" indent="-368300" algn="l">
              <a:lnSpc>
                <a:spcPct val="100000"/>
              </a:lnSpc>
              <a:spcBef>
                <a:spcPts val="400"/>
              </a:spcBef>
              <a:spcAft>
                <a:spcPts val="0"/>
              </a:spcAft>
              <a:buClr>
                <a:schemeClr val="dk1"/>
              </a:buClr>
              <a:buSzPts val="2200"/>
              <a:buChar char="•"/>
              <a:defRPr sz="2200"/>
            </a:lvl3pPr>
            <a:lvl4pPr marL="1828800" lvl="3" indent="-368300" algn="l">
              <a:lnSpc>
                <a:spcPct val="100000"/>
              </a:lnSpc>
              <a:spcBef>
                <a:spcPts val="400"/>
              </a:spcBef>
              <a:spcAft>
                <a:spcPts val="0"/>
              </a:spcAft>
              <a:buClr>
                <a:schemeClr val="dk1"/>
              </a:buClr>
              <a:buSzPts val="2200"/>
              <a:buChar char="–"/>
              <a:defRPr sz="2200"/>
            </a:lvl4pPr>
            <a:lvl5pPr marL="2286000" lvl="4" indent="-368300" algn="l">
              <a:lnSpc>
                <a:spcPct val="100000"/>
              </a:lnSpc>
              <a:spcBef>
                <a:spcPts val="400"/>
              </a:spcBef>
              <a:spcAft>
                <a:spcPts val="0"/>
              </a:spcAft>
              <a:buClr>
                <a:schemeClr val="dk1"/>
              </a:buClr>
              <a:buSzPts val="2200"/>
              <a:buChar cha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9" name="Google Shape;39;p8"/>
          <p:cNvPicPr preferRelativeResize="0"/>
          <p:nvPr/>
        </p:nvPicPr>
        <p:blipFill rotWithShape="1">
          <a:blip r:embed="rId4">
            <a:alphaModFix/>
          </a:blip>
          <a:srcRect/>
          <a:stretch/>
        </p:blipFill>
        <p:spPr>
          <a:xfrm>
            <a:off x="11452225" y="6273800"/>
            <a:ext cx="496888" cy="496888"/>
          </a:xfrm>
          <a:prstGeom prst="rect">
            <a:avLst/>
          </a:prstGeom>
          <a:noFill/>
          <a:ln>
            <a:noFill/>
          </a:ln>
        </p:spPr>
      </p:pic>
      <p:sp>
        <p:nvSpPr>
          <p:cNvPr id="40" name="Google Shape;40;p8"/>
          <p:cNvSpPr txBox="1"/>
          <p:nvPr/>
        </p:nvSpPr>
        <p:spPr>
          <a:xfrm>
            <a:off x="1039210" y="6494463"/>
            <a:ext cx="5457124" cy="276979"/>
          </a:xfrm>
          <a:prstGeom prst="rect">
            <a:avLst/>
          </a:prstGeom>
          <a:noFill/>
          <a:ln>
            <a:noFill/>
          </a:ln>
        </p:spPr>
        <p:txBody>
          <a:bodyPr spcFirstLastPara="1" wrap="square" lIns="121925" tIns="60950" rIns="121925" bIns="609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53585D"/>
                </a:solidFill>
                <a:latin typeface="Century Gothic"/>
                <a:ea typeface="Century Gothic"/>
                <a:cs typeface="Century Gothic"/>
                <a:sym typeface="Century Gothic"/>
              </a:rPr>
              <a:t>NASA ARSET – Monitoring Water Quality of Inland Lakes using Remote Sensing</a:t>
            </a:r>
            <a:endParaRPr sz="1000" b="0" i="0" u="none" strike="noStrike" cap="none" dirty="0">
              <a:solidFill>
                <a:srgbClr val="53585D"/>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Content">
  <p:cSld name="Title+Content">
    <p:spTree>
      <p:nvGrpSpPr>
        <p:cNvPr id="1" name="Shape 41"/>
        <p:cNvGrpSpPr/>
        <p:nvPr/>
      </p:nvGrpSpPr>
      <p:grpSpPr>
        <a:xfrm>
          <a:off x="0" y="0"/>
          <a:ext cx="0" cy="0"/>
          <a:chOff x="0" y="0"/>
          <a:chExt cx="0" cy="0"/>
        </a:xfrm>
      </p:grpSpPr>
      <p:pic>
        <p:nvPicPr>
          <p:cNvPr id="42" name="Google Shape;42;p6" descr="Square&#10;&#10;Description automatically generated with medium confidence"/>
          <p:cNvPicPr preferRelativeResize="0"/>
          <p:nvPr/>
        </p:nvPicPr>
        <p:blipFill rotWithShape="1">
          <a:blip r:embed="rId2">
            <a:alphaModFix/>
          </a:blip>
          <a:srcRect/>
          <a:stretch/>
        </p:blipFill>
        <p:spPr>
          <a:xfrm>
            <a:off x="11158725" y="-1"/>
            <a:ext cx="1033273" cy="1033273"/>
          </a:xfrm>
          <a:prstGeom prst="rect">
            <a:avLst/>
          </a:prstGeom>
          <a:noFill/>
          <a:ln>
            <a:noFill/>
          </a:ln>
        </p:spPr>
      </p:pic>
      <p:pic>
        <p:nvPicPr>
          <p:cNvPr id="43" name="Google Shape;43;p6" descr="Square&#10;&#10;Description automatically generated with medium confidence"/>
          <p:cNvPicPr preferRelativeResize="0"/>
          <p:nvPr/>
        </p:nvPicPr>
        <p:blipFill rotWithShape="1">
          <a:blip r:embed="rId3">
            <a:alphaModFix/>
          </a:blip>
          <a:srcRect/>
          <a:stretch/>
        </p:blipFill>
        <p:spPr>
          <a:xfrm>
            <a:off x="-5937" y="5824725"/>
            <a:ext cx="1033273" cy="1033273"/>
          </a:xfrm>
          <a:prstGeom prst="rect">
            <a:avLst/>
          </a:prstGeom>
          <a:noFill/>
          <a:ln>
            <a:noFill/>
          </a:ln>
        </p:spPr>
      </p:pic>
      <p:sp>
        <p:nvSpPr>
          <p:cNvPr id="44" name="Google Shape;44;p6"/>
          <p:cNvSpPr txBox="1"/>
          <p:nvPr/>
        </p:nvSpPr>
        <p:spPr>
          <a:xfrm>
            <a:off x="10782300" y="6494463"/>
            <a:ext cx="690563" cy="276225"/>
          </a:xfrm>
          <a:prstGeom prst="rect">
            <a:avLst/>
          </a:prstGeom>
          <a:noFill/>
          <a:ln>
            <a:noFill/>
          </a:ln>
        </p:spPr>
        <p:txBody>
          <a:bodyPr spcFirstLastPara="1" wrap="square" lIns="121925" tIns="60950" rIns="121925" bIns="6095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3585D"/>
                </a:solidFill>
                <a:latin typeface="Century Gothic"/>
                <a:ea typeface="Century Gothic"/>
                <a:cs typeface="Century Gothic"/>
                <a:sym typeface="Century Gothic"/>
              </a:rPr>
              <a:t>‹#›</a:t>
            </a:fld>
            <a:endParaRPr sz="1000" b="0" i="0" u="none" strike="noStrike" cap="none" dirty="0">
              <a:solidFill>
                <a:srgbClr val="53585D"/>
              </a:solidFill>
              <a:latin typeface="Century Gothic"/>
              <a:ea typeface="Century Gothic"/>
              <a:cs typeface="Century Gothic"/>
              <a:sym typeface="Century Gothic"/>
            </a:endParaRPr>
          </a:p>
        </p:txBody>
      </p:sp>
      <p:sp>
        <p:nvSpPr>
          <p:cNvPr id="45" name="Google Shape;45;p6"/>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lvl1pPr lvl="0" algn="l">
              <a:lnSpc>
                <a:spcPct val="100000"/>
              </a:lnSpc>
              <a:spcBef>
                <a:spcPts val="0"/>
              </a:spcBef>
              <a:spcAft>
                <a:spcPts val="0"/>
              </a:spcAft>
              <a:buSzPts val="1400"/>
              <a:buNone/>
              <a:defRPr sz="2801" b="1">
                <a:solidFill>
                  <a:srgbClr val="2A54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242315" y="1130284"/>
            <a:ext cx="11707369" cy="5056204"/>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Clr>
                <a:srgbClr val="53585D"/>
              </a:buClr>
              <a:buSzPts val="2200"/>
              <a:buChar char="•"/>
              <a:defRPr sz="2200">
                <a:solidFill>
                  <a:srgbClr val="53585D"/>
                </a:solidFill>
              </a:defRPr>
            </a:lvl1pPr>
            <a:lvl2pPr marL="914400" lvl="1" indent="-368300" algn="l">
              <a:lnSpc>
                <a:spcPct val="100000"/>
              </a:lnSpc>
              <a:spcBef>
                <a:spcPts val="400"/>
              </a:spcBef>
              <a:spcAft>
                <a:spcPts val="0"/>
              </a:spcAft>
              <a:buClr>
                <a:schemeClr val="dk1"/>
              </a:buClr>
              <a:buSzPts val="2200"/>
              <a:buChar char="–"/>
              <a:defRPr sz="2200"/>
            </a:lvl2pPr>
            <a:lvl3pPr marL="1371600" lvl="2" indent="-368300" algn="l">
              <a:lnSpc>
                <a:spcPct val="100000"/>
              </a:lnSpc>
              <a:spcBef>
                <a:spcPts val="400"/>
              </a:spcBef>
              <a:spcAft>
                <a:spcPts val="0"/>
              </a:spcAft>
              <a:buClr>
                <a:schemeClr val="dk1"/>
              </a:buClr>
              <a:buSzPts val="2200"/>
              <a:buChar char="•"/>
              <a:defRPr sz="2200"/>
            </a:lvl3pPr>
            <a:lvl4pPr marL="1828800" lvl="3" indent="-368300" algn="l">
              <a:lnSpc>
                <a:spcPct val="100000"/>
              </a:lnSpc>
              <a:spcBef>
                <a:spcPts val="400"/>
              </a:spcBef>
              <a:spcAft>
                <a:spcPts val="0"/>
              </a:spcAft>
              <a:buClr>
                <a:schemeClr val="dk1"/>
              </a:buClr>
              <a:buSzPts val="2200"/>
              <a:buChar char="–"/>
              <a:defRPr sz="2200"/>
            </a:lvl4pPr>
            <a:lvl5pPr marL="2286000" lvl="4" indent="-368300" algn="l">
              <a:lnSpc>
                <a:spcPct val="100000"/>
              </a:lnSpc>
              <a:spcBef>
                <a:spcPts val="400"/>
              </a:spcBef>
              <a:spcAft>
                <a:spcPts val="0"/>
              </a:spcAft>
              <a:buClr>
                <a:schemeClr val="dk1"/>
              </a:buClr>
              <a:buSzPts val="2200"/>
              <a:buChar cha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7" name="Google Shape;47;p6"/>
          <p:cNvPicPr preferRelativeResize="0"/>
          <p:nvPr/>
        </p:nvPicPr>
        <p:blipFill rotWithShape="1">
          <a:blip r:embed="rId4">
            <a:alphaModFix/>
          </a:blip>
          <a:srcRect/>
          <a:stretch/>
        </p:blipFill>
        <p:spPr>
          <a:xfrm>
            <a:off x="11452225" y="6273800"/>
            <a:ext cx="496888" cy="496888"/>
          </a:xfrm>
          <a:prstGeom prst="rect">
            <a:avLst/>
          </a:prstGeom>
          <a:noFill/>
          <a:ln>
            <a:noFill/>
          </a:ln>
        </p:spPr>
      </p:pic>
      <p:sp>
        <p:nvSpPr>
          <p:cNvPr id="48" name="Google Shape;48;p6"/>
          <p:cNvSpPr txBox="1"/>
          <p:nvPr/>
        </p:nvSpPr>
        <p:spPr>
          <a:xfrm>
            <a:off x="1039210" y="6494463"/>
            <a:ext cx="5457124" cy="276979"/>
          </a:xfrm>
          <a:prstGeom prst="rect">
            <a:avLst/>
          </a:prstGeom>
          <a:noFill/>
          <a:ln>
            <a:noFill/>
          </a:ln>
        </p:spPr>
        <p:txBody>
          <a:bodyPr spcFirstLastPara="1" wrap="square" lIns="121925" tIns="60950" rIns="121925" bIns="609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53585D"/>
                </a:solidFill>
                <a:latin typeface="Century Gothic"/>
                <a:ea typeface="Century Gothic"/>
                <a:cs typeface="Century Gothic"/>
                <a:sym typeface="Century Gothic"/>
              </a:rPr>
              <a:t>NASA ARSET – Monitoring Water Quality of Inland Lakes using Remote Sensing</a:t>
            </a:r>
            <a:endParaRPr sz="1000" b="0" i="0" u="none" strike="noStrike" cap="none" dirty="0">
              <a:solidFill>
                <a:srgbClr val="53585D"/>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3 Column">
  <p:cSld name="3_Title+3 Column">
    <p:spTree>
      <p:nvGrpSpPr>
        <p:cNvPr id="1" name="Shape 49"/>
        <p:cNvGrpSpPr/>
        <p:nvPr/>
      </p:nvGrpSpPr>
      <p:grpSpPr>
        <a:xfrm>
          <a:off x="0" y="0"/>
          <a:ext cx="0" cy="0"/>
          <a:chOff x="0" y="0"/>
          <a:chExt cx="0" cy="0"/>
        </a:xfrm>
      </p:grpSpPr>
      <p:pic>
        <p:nvPicPr>
          <p:cNvPr id="50" name="Google Shape;50;p77" descr="Square&#10;&#10;Description automatically generated with medium confidence"/>
          <p:cNvPicPr preferRelativeResize="0"/>
          <p:nvPr/>
        </p:nvPicPr>
        <p:blipFill rotWithShape="1">
          <a:blip r:embed="rId2">
            <a:alphaModFix/>
          </a:blip>
          <a:srcRect/>
          <a:stretch/>
        </p:blipFill>
        <p:spPr>
          <a:xfrm>
            <a:off x="11158725" y="-1"/>
            <a:ext cx="1033273" cy="1033273"/>
          </a:xfrm>
          <a:prstGeom prst="rect">
            <a:avLst/>
          </a:prstGeom>
          <a:noFill/>
          <a:ln>
            <a:noFill/>
          </a:ln>
        </p:spPr>
      </p:pic>
      <p:pic>
        <p:nvPicPr>
          <p:cNvPr id="51" name="Google Shape;51;p77" descr="Square&#10;&#10;Description automatically generated with medium confidence"/>
          <p:cNvPicPr preferRelativeResize="0"/>
          <p:nvPr/>
        </p:nvPicPr>
        <p:blipFill rotWithShape="1">
          <a:blip r:embed="rId3">
            <a:alphaModFix/>
          </a:blip>
          <a:srcRect/>
          <a:stretch/>
        </p:blipFill>
        <p:spPr>
          <a:xfrm>
            <a:off x="-5937" y="5824725"/>
            <a:ext cx="1033273" cy="1033273"/>
          </a:xfrm>
          <a:prstGeom prst="rect">
            <a:avLst/>
          </a:prstGeom>
          <a:noFill/>
          <a:ln>
            <a:noFill/>
          </a:ln>
        </p:spPr>
      </p:pic>
      <p:sp>
        <p:nvSpPr>
          <p:cNvPr id="52" name="Google Shape;52;p77"/>
          <p:cNvSpPr txBox="1"/>
          <p:nvPr/>
        </p:nvSpPr>
        <p:spPr>
          <a:xfrm>
            <a:off x="10782300" y="6494463"/>
            <a:ext cx="690563" cy="276225"/>
          </a:xfrm>
          <a:prstGeom prst="rect">
            <a:avLst/>
          </a:prstGeom>
          <a:noFill/>
          <a:ln>
            <a:noFill/>
          </a:ln>
        </p:spPr>
        <p:txBody>
          <a:bodyPr spcFirstLastPara="1" wrap="square" lIns="121925" tIns="60950" rIns="121925" bIns="6095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3585D"/>
                </a:solidFill>
                <a:latin typeface="Century Gothic"/>
                <a:ea typeface="Century Gothic"/>
                <a:cs typeface="Century Gothic"/>
                <a:sym typeface="Century Gothic"/>
              </a:rPr>
              <a:t>‹#›</a:t>
            </a:fld>
            <a:endParaRPr sz="1000" b="0" i="0" u="none" strike="noStrike" cap="none" dirty="0">
              <a:solidFill>
                <a:srgbClr val="53585D"/>
              </a:solidFill>
              <a:latin typeface="Century Gothic"/>
              <a:ea typeface="Century Gothic"/>
              <a:cs typeface="Century Gothic"/>
              <a:sym typeface="Century Gothic"/>
            </a:endParaRPr>
          </a:p>
        </p:txBody>
      </p:sp>
      <p:sp>
        <p:nvSpPr>
          <p:cNvPr id="53" name="Google Shape;53;p77"/>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lvl1pPr lvl="0" algn="l">
              <a:lnSpc>
                <a:spcPct val="100000"/>
              </a:lnSpc>
              <a:spcBef>
                <a:spcPts val="0"/>
              </a:spcBef>
              <a:spcAft>
                <a:spcPts val="0"/>
              </a:spcAft>
              <a:buSzPts val="1400"/>
              <a:buNone/>
              <a:defRPr sz="2801" b="1">
                <a:solidFill>
                  <a:srgbClr val="2A54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7"/>
          <p:cNvSpPr txBox="1">
            <a:spLocks noGrp="1"/>
          </p:cNvSpPr>
          <p:nvPr>
            <p:ph type="body" idx="1"/>
          </p:nvPr>
        </p:nvSpPr>
        <p:spPr>
          <a:xfrm>
            <a:off x="242315" y="1130282"/>
            <a:ext cx="3840480" cy="5143517"/>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Clr>
                <a:srgbClr val="53585D"/>
              </a:buClr>
              <a:buSzPts val="2200"/>
              <a:buChar char="•"/>
              <a:defRPr sz="2200">
                <a:solidFill>
                  <a:srgbClr val="53585D"/>
                </a:solidFill>
              </a:defRPr>
            </a:lvl1pPr>
            <a:lvl2pPr marL="914400" lvl="1" indent="-368300" algn="l">
              <a:lnSpc>
                <a:spcPct val="100000"/>
              </a:lnSpc>
              <a:spcBef>
                <a:spcPts val="400"/>
              </a:spcBef>
              <a:spcAft>
                <a:spcPts val="0"/>
              </a:spcAft>
              <a:buClr>
                <a:schemeClr val="dk1"/>
              </a:buClr>
              <a:buSzPts val="2200"/>
              <a:buChar char="–"/>
              <a:defRPr sz="2200"/>
            </a:lvl2pPr>
            <a:lvl3pPr marL="1371600" lvl="2" indent="-368300" algn="l">
              <a:lnSpc>
                <a:spcPct val="100000"/>
              </a:lnSpc>
              <a:spcBef>
                <a:spcPts val="400"/>
              </a:spcBef>
              <a:spcAft>
                <a:spcPts val="0"/>
              </a:spcAft>
              <a:buClr>
                <a:schemeClr val="dk1"/>
              </a:buClr>
              <a:buSzPts val="2200"/>
              <a:buChar char="•"/>
              <a:defRPr sz="2200"/>
            </a:lvl3pPr>
            <a:lvl4pPr marL="1828800" lvl="3" indent="-368300" algn="l">
              <a:lnSpc>
                <a:spcPct val="100000"/>
              </a:lnSpc>
              <a:spcBef>
                <a:spcPts val="400"/>
              </a:spcBef>
              <a:spcAft>
                <a:spcPts val="0"/>
              </a:spcAft>
              <a:buClr>
                <a:schemeClr val="dk1"/>
              </a:buClr>
              <a:buSzPts val="2200"/>
              <a:buChar char="–"/>
              <a:defRPr sz="2200"/>
            </a:lvl4pPr>
            <a:lvl5pPr marL="2286000" lvl="4" indent="-368300" algn="l">
              <a:lnSpc>
                <a:spcPct val="100000"/>
              </a:lnSpc>
              <a:spcBef>
                <a:spcPts val="400"/>
              </a:spcBef>
              <a:spcAft>
                <a:spcPts val="0"/>
              </a:spcAft>
              <a:buClr>
                <a:schemeClr val="dk1"/>
              </a:buClr>
              <a:buSzPts val="2200"/>
              <a:buChar cha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5" name="Google Shape;55;p77"/>
          <p:cNvSpPr txBox="1">
            <a:spLocks noGrp="1"/>
          </p:cNvSpPr>
          <p:nvPr>
            <p:ph type="body" idx="2"/>
          </p:nvPr>
        </p:nvSpPr>
        <p:spPr>
          <a:xfrm>
            <a:off x="8109204" y="1130282"/>
            <a:ext cx="3840480" cy="5143517"/>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Clr>
                <a:srgbClr val="53585D"/>
              </a:buClr>
              <a:buSzPts val="2200"/>
              <a:buChar char="•"/>
              <a:defRPr sz="2200">
                <a:solidFill>
                  <a:srgbClr val="53585D"/>
                </a:solidFill>
              </a:defRPr>
            </a:lvl1pPr>
            <a:lvl2pPr marL="914400" lvl="1" indent="-368300" algn="l">
              <a:lnSpc>
                <a:spcPct val="100000"/>
              </a:lnSpc>
              <a:spcBef>
                <a:spcPts val="400"/>
              </a:spcBef>
              <a:spcAft>
                <a:spcPts val="0"/>
              </a:spcAft>
              <a:buClr>
                <a:schemeClr val="dk1"/>
              </a:buClr>
              <a:buSzPts val="2200"/>
              <a:buChar char="–"/>
              <a:defRPr sz="2200"/>
            </a:lvl2pPr>
            <a:lvl3pPr marL="1371600" lvl="2" indent="-368300" algn="l">
              <a:lnSpc>
                <a:spcPct val="100000"/>
              </a:lnSpc>
              <a:spcBef>
                <a:spcPts val="400"/>
              </a:spcBef>
              <a:spcAft>
                <a:spcPts val="0"/>
              </a:spcAft>
              <a:buClr>
                <a:schemeClr val="dk1"/>
              </a:buClr>
              <a:buSzPts val="2200"/>
              <a:buChar char="•"/>
              <a:defRPr sz="2200"/>
            </a:lvl3pPr>
            <a:lvl4pPr marL="1828800" lvl="3" indent="-368300" algn="l">
              <a:lnSpc>
                <a:spcPct val="100000"/>
              </a:lnSpc>
              <a:spcBef>
                <a:spcPts val="400"/>
              </a:spcBef>
              <a:spcAft>
                <a:spcPts val="0"/>
              </a:spcAft>
              <a:buClr>
                <a:schemeClr val="dk1"/>
              </a:buClr>
              <a:buSzPts val="2200"/>
              <a:buChar char="–"/>
              <a:defRPr sz="2200"/>
            </a:lvl4pPr>
            <a:lvl5pPr marL="2286000" lvl="4" indent="-368300" algn="l">
              <a:lnSpc>
                <a:spcPct val="100000"/>
              </a:lnSpc>
              <a:spcBef>
                <a:spcPts val="400"/>
              </a:spcBef>
              <a:spcAft>
                <a:spcPts val="0"/>
              </a:spcAft>
              <a:buClr>
                <a:schemeClr val="dk1"/>
              </a:buClr>
              <a:buSzPts val="2200"/>
              <a:buChar cha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6" name="Google Shape;56;p77"/>
          <p:cNvSpPr txBox="1">
            <a:spLocks noGrp="1"/>
          </p:cNvSpPr>
          <p:nvPr>
            <p:ph type="body" idx="3"/>
          </p:nvPr>
        </p:nvSpPr>
        <p:spPr>
          <a:xfrm>
            <a:off x="4175759" y="1130282"/>
            <a:ext cx="3840480" cy="5143517"/>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Clr>
                <a:srgbClr val="53585D"/>
              </a:buClr>
              <a:buSzPts val="2200"/>
              <a:buChar char="•"/>
              <a:defRPr sz="2200">
                <a:solidFill>
                  <a:srgbClr val="53585D"/>
                </a:solidFill>
              </a:defRPr>
            </a:lvl1pPr>
            <a:lvl2pPr marL="914400" lvl="1" indent="-368300" algn="l">
              <a:lnSpc>
                <a:spcPct val="100000"/>
              </a:lnSpc>
              <a:spcBef>
                <a:spcPts val="400"/>
              </a:spcBef>
              <a:spcAft>
                <a:spcPts val="0"/>
              </a:spcAft>
              <a:buClr>
                <a:schemeClr val="dk1"/>
              </a:buClr>
              <a:buSzPts val="2200"/>
              <a:buChar char="–"/>
              <a:defRPr sz="2200"/>
            </a:lvl2pPr>
            <a:lvl3pPr marL="1371600" lvl="2" indent="-368300" algn="l">
              <a:lnSpc>
                <a:spcPct val="100000"/>
              </a:lnSpc>
              <a:spcBef>
                <a:spcPts val="400"/>
              </a:spcBef>
              <a:spcAft>
                <a:spcPts val="0"/>
              </a:spcAft>
              <a:buClr>
                <a:schemeClr val="dk1"/>
              </a:buClr>
              <a:buSzPts val="2200"/>
              <a:buChar char="•"/>
              <a:defRPr sz="2200"/>
            </a:lvl3pPr>
            <a:lvl4pPr marL="1828800" lvl="3" indent="-368300" algn="l">
              <a:lnSpc>
                <a:spcPct val="100000"/>
              </a:lnSpc>
              <a:spcBef>
                <a:spcPts val="400"/>
              </a:spcBef>
              <a:spcAft>
                <a:spcPts val="0"/>
              </a:spcAft>
              <a:buClr>
                <a:schemeClr val="dk1"/>
              </a:buClr>
              <a:buSzPts val="2200"/>
              <a:buChar char="–"/>
              <a:defRPr sz="2200"/>
            </a:lvl4pPr>
            <a:lvl5pPr marL="2286000" lvl="4" indent="-368300" algn="l">
              <a:lnSpc>
                <a:spcPct val="100000"/>
              </a:lnSpc>
              <a:spcBef>
                <a:spcPts val="400"/>
              </a:spcBef>
              <a:spcAft>
                <a:spcPts val="0"/>
              </a:spcAft>
              <a:buClr>
                <a:schemeClr val="dk1"/>
              </a:buClr>
              <a:buSzPts val="2200"/>
              <a:buChar cha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57" name="Google Shape;57;p77"/>
          <p:cNvPicPr preferRelativeResize="0"/>
          <p:nvPr/>
        </p:nvPicPr>
        <p:blipFill rotWithShape="1">
          <a:blip r:embed="rId4">
            <a:alphaModFix/>
          </a:blip>
          <a:srcRect/>
          <a:stretch/>
        </p:blipFill>
        <p:spPr>
          <a:xfrm>
            <a:off x="11452225" y="6273800"/>
            <a:ext cx="496888" cy="496888"/>
          </a:xfrm>
          <a:prstGeom prst="rect">
            <a:avLst/>
          </a:prstGeom>
          <a:noFill/>
          <a:ln>
            <a:noFill/>
          </a:ln>
        </p:spPr>
      </p:pic>
      <p:sp>
        <p:nvSpPr>
          <p:cNvPr id="58" name="Google Shape;58;p77"/>
          <p:cNvSpPr txBox="1"/>
          <p:nvPr/>
        </p:nvSpPr>
        <p:spPr>
          <a:xfrm>
            <a:off x="1039210" y="6494463"/>
            <a:ext cx="5457124" cy="276979"/>
          </a:xfrm>
          <a:prstGeom prst="rect">
            <a:avLst/>
          </a:prstGeom>
          <a:noFill/>
          <a:ln>
            <a:noFill/>
          </a:ln>
        </p:spPr>
        <p:txBody>
          <a:bodyPr spcFirstLastPara="1" wrap="square" lIns="121925" tIns="60950" rIns="121925" bIns="609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53585D"/>
                </a:solidFill>
                <a:latin typeface="Century Gothic"/>
                <a:ea typeface="Century Gothic"/>
                <a:cs typeface="Century Gothic"/>
                <a:sym typeface="Century Gothic"/>
              </a:rPr>
              <a:t>NASA ARSET – Monitoring Water Quality of Inland Lakes using Remote Sensing</a:t>
            </a:r>
            <a:endParaRPr sz="1000" b="0" i="0" u="none" strike="noStrike" cap="none" dirty="0">
              <a:solidFill>
                <a:srgbClr val="53585D"/>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Title+Content">
  <p:cSld name="8_Title+Content">
    <p:spTree>
      <p:nvGrpSpPr>
        <p:cNvPr id="1" name="Shape 66"/>
        <p:cNvGrpSpPr/>
        <p:nvPr/>
      </p:nvGrpSpPr>
      <p:grpSpPr>
        <a:xfrm>
          <a:off x="0" y="0"/>
          <a:ext cx="0" cy="0"/>
          <a:chOff x="0" y="0"/>
          <a:chExt cx="0" cy="0"/>
        </a:xfrm>
      </p:grpSpPr>
      <p:sp>
        <p:nvSpPr>
          <p:cNvPr id="67" name="Google Shape;67;p80"/>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lvl1pPr lvl="0" algn="l">
              <a:lnSpc>
                <a:spcPct val="100000"/>
              </a:lnSpc>
              <a:spcBef>
                <a:spcPts val="0"/>
              </a:spcBef>
              <a:spcAft>
                <a:spcPts val="0"/>
              </a:spcAft>
              <a:buSzPts val="1400"/>
              <a:buNone/>
              <a:defRPr sz="2801"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0"/>
          <p:cNvSpPr txBox="1">
            <a:spLocks noGrp="1"/>
          </p:cNvSpPr>
          <p:nvPr>
            <p:ph type="body" idx="1"/>
          </p:nvPr>
        </p:nvSpPr>
        <p:spPr>
          <a:xfrm>
            <a:off x="242315" y="1455791"/>
            <a:ext cx="11707369" cy="4818009"/>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Clr>
                <a:schemeClr val="dk1"/>
              </a:buClr>
              <a:buSzPts val="2200"/>
              <a:buChar char="•"/>
              <a:defRPr sz="2200"/>
            </a:lvl1pPr>
            <a:lvl2pPr marL="914400" lvl="1" indent="-368300" algn="l">
              <a:lnSpc>
                <a:spcPct val="100000"/>
              </a:lnSpc>
              <a:spcBef>
                <a:spcPts val="400"/>
              </a:spcBef>
              <a:spcAft>
                <a:spcPts val="0"/>
              </a:spcAft>
              <a:buClr>
                <a:schemeClr val="dk1"/>
              </a:buClr>
              <a:buSzPts val="2200"/>
              <a:buChar char="–"/>
              <a:defRPr sz="2200"/>
            </a:lvl2pPr>
            <a:lvl3pPr marL="1371600" lvl="2" indent="-368300" algn="l">
              <a:lnSpc>
                <a:spcPct val="100000"/>
              </a:lnSpc>
              <a:spcBef>
                <a:spcPts val="400"/>
              </a:spcBef>
              <a:spcAft>
                <a:spcPts val="0"/>
              </a:spcAft>
              <a:buClr>
                <a:schemeClr val="dk1"/>
              </a:buClr>
              <a:buSzPts val="2200"/>
              <a:buChar char="•"/>
              <a:defRPr sz="2200"/>
            </a:lvl3pPr>
            <a:lvl4pPr marL="1828800" lvl="3" indent="-368300" algn="l">
              <a:lnSpc>
                <a:spcPct val="100000"/>
              </a:lnSpc>
              <a:spcBef>
                <a:spcPts val="400"/>
              </a:spcBef>
              <a:spcAft>
                <a:spcPts val="0"/>
              </a:spcAft>
              <a:buClr>
                <a:schemeClr val="dk1"/>
              </a:buClr>
              <a:buSzPts val="2200"/>
              <a:buChar char="–"/>
              <a:defRPr sz="2200"/>
            </a:lvl4pPr>
            <a:lvl5pPr marL="2286000" lvl="4" indent="-368300" algn="l">
              <a:lnSpc>
                <a:spcPct val="100000"/>
              </a:lnSpc>
              <a:spcBef>
                <a:spcPts val="400"/>
              </a:spcBef>
              <a:spcAft>
                <a:spcPts val="0"/>
              </a:spcAft>
              <a:buClr>
                <a:schemeClr val="dk1"/>
              </a:buClr>
              <a:buSzPts val="2200"/>
              <a:buChar char="»"/>
              <a:defRPr sz="2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9" name="Google Shape;69;p80"/>
          <p:cNvSpPr txBox="1">
            <a:spLocks noGrp="1"/>
          </p:cNvSpPr>
          <p:nvPr>
            <p:ph type="body" idx="2"/>
          </p:nvPr>
        </p:nvSpPr>
        <p:spPr>
          <a:xfrm>
            <a:off x="242315" y="905426"/>
            <a:ext cx="11706798" cy="457200"/>
          </a:xfrm>
          <a:prstGeom prst="rect">
            <a:avLst/>
          </a:prstGeom>
          <a:noFill/>
          <a:ln>
            <a:noFill/>
          </a:ln>
        </p:spPr>
        <p:txBody>
          <a:bodyPr spcFirstLastPara="1" wrap="square" lIns="118850" tIns="60925" rIns="121875" bIns="60925" anchor="t" anchorCtr="0">
            <a:noAutofit/>
          </a:bodyPr>
          <a:lstStyle>
            <a:lvl1pPr marL="457200" lvl="0" indent="-228600" algn="l">
              <a:lnSpc>
                <a:spcPct val="100000"/>
              </a:lnSpc>
              <a:spcBef>
                <a:spcPts val="800"/>
              </a:spcBef>
              <a:spcAft>
                <a:spcPts val="0"/>
              </a:spcAft>
              <a:buClr>
                <a:schemeClr val="dk1"/>
              </a:buClr>
              <a:buSzPts val="2200"/>
              <a:buNone/>
              <a:defRPr b="1"/>
            </a:lvl1pPr>
            <a:lvl2pPr marL="914400" lvl="1" indent="-228600" algn="l">
              <a:lnSpc>
                <a:spcPct val="100000"/>
              </a:lnSpc>
              <a:spcBef>
                <a:spcPts val="400"/>
              </a:spcBef>
              <a:spcAft>
                <a:spcPts val="0"/>
              </a:spcAft>
              <a:buClr>
                <a:schemeClr val="dk1"/>
              </a:buClr>
              <a:buSzPts val="2200"/>
              <a:buNone/>
              <a:defRPr/>
            </a:lvl2pPr>
            <a:lvl3pPr marL="1371600" lvl="2" indent="-228600" algn="l">
              <a:lnSpc>
                <a:spcPct val="100000"/>
              </a:lnSpc>
              <a:spcBef>
                <a:spcPts val="400"/>
              </a:spcBef>
              <a:spcAft>
                <a:spcPts val="0"/>
              </a:spcAft>
              <a:buClr>
                <a:schemeClr val="dk1"/>
              </a:buClr>
              <a:buSzPts val="2200"/>
              <a:buNone/>
              <a:defRPr/>
            </a:lvl3pPr>
            <a:lvl4pPr marL="1828800" lvl="3" indent="-228600" algn="l">
              <a:lnSpc>
                <a:spcPct val="100000"/>
              </a:lnSpc>
              <a:spcBef>
                <a:spcPts val="400"/>
              </a:spcBef>
              <a:spcAft>
                <a:spcPts val="0"/>
              </a:spcAft>
              <a:buClr>
                <a:schemeClr val="dk1"/>
              </a:buClr>
              <a:buSzPts val="2200"/>
              <a:buNone/>
              <a:defRPr/>
            </a:lvl4pPr>
            <a:lvl5pPr marL="2286000" lvl="4" indent="-228600" algn="l">
              <a:lnSpc>
                <a:spcPct val="100000"/>
              </a:lnSpc>
              <a:spcBef>
                <a:spcPts val="400"/>
              </a:spcBef>
              <a:spcAft>
                <a:spcPts val="0"/>
              </a:spcAft>
              <a:buClr>
                <a:schemeClr val="dk1"/>
              </a:buClr>
              <a:buSzPts val="2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70" name="Google Shape;70;p80"/>
          <p:cNvPicPr preferRelativeResize="0"/>
          <p:nvPr/>
        </p:nvPicPr>
        <p:blipFill rotWithShape="1">
          <a:blip r:embed="rId2">
            <a:alphaModFix/>
          </a:blip>
          <a:srcRect/>
          <a:stretch/>
        </p:blipFill>
        <p:spPr>
          <a:xfrm>
            <a:off x="11452225" y="6273800"/>
            <a:ext cx="496888" cy="496888"/>
          </a:xfrm>
          <a:prstGeom prst="rect">
            <a:avLst/>
          </a:prstGeom>
          <a:noFill/>
          <a:ln>
            <a:noFill/>
          </a:ln>
        </p:spPr>
      </p:pic>
      <p:pic>
        <p:nvPicPr>
          <p:cNvPr id="71" name="Google Shape;71;p80" descr="Square&#10;&#10;Description automatically generated with medium confidence"/>
          <p:cNvPicPr preferRelativeResize="0"/>
          <p:nvPr/>
        </p:nvPicPr>
        <p:blipFill rotWithShape="1">
          <a:blip r:embed="rId3">
            <a:alphaModFix/>
          </a:blip>
          <a:srcRect/>
          <a:stretch/>
        </p:blipFill>
        <p:spPr>
          <a:xfrm>
            <a:off x="11158725" y="-1"/>
            <a:ext cx="1033273" cy="1033273"/>
          </a:xfrm>
          <a:prstGeom prst="rect">
            <a:avLst/>
          </a:prstGeom>
          <a:noFill/>
          <a:ln>
            <a:noFill/>
          </a:ln>
        </p:spPr>
      </p:pic>
      <p:pic>
        <p:nvPicPr>
          <p:cNvPr id="72" name="Google Shape;72;p80" descr="Square&#10;&#10;Description automatically generated with medium confidence"/>
          <p:cNvPicPr preferRelativeResize="0"/>
          <p:nvPr/>
        </p:nvPicPr>
        <p:blipFill rotWithShape="1">
          <a:blip r:embed="rId4">
            <a:alphaModFix/>
          </a:blip>
          <a:srcRect/>
          <a:stretch/>
        </p:blipFill>
        <p:spPr>
          <a:xfrm>
            <a:off x="-5937" y="5824725"/>
            <a:ext cx="1033273" cy="1033273"/>
          </a:xfrm>
          <a:prstGeom prst="rect">
            <a:avLst/>
          </a:prstGeom>
          <a:noFill/>
          <a:ln>
            <a:noFill/>
          </a:ln>
        </p:spPr>
      </p:pic>
      <p:sp>
        <p:nvSpPr>
          <p:cNvPr id="73" name="Google Shape;73;p80"/>
          <p:cNvSpPr txBox="1"/>
          <p:nvPr/>
        </p:nvSpPr>
        <p:spPr>
          <a:xfrm>
            <a:off x="10782300" y="6494463"/>
            <a:ext cx="690563" cy="276225"/>
          </a:xfrm>
          <a:prstGeom prst="rect">
            <a:avLst/>
          </a:prstGeom>
          <a:noFill/>
          <a:ln>
            <a:noFill/>
          </a:ln>
        </p:spPr>
        <p:txBody>
          <a:bodyPr spcFirstLastPara="1" wrap="square" lIns="121925" tIns="60950" rIns="121925" bIns="6095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3585D"/>
                </a:solidFill>
                <a:latin typeface="Century Gothic"/>
                <a:ea typeface="Century Gothic"/>
                <a:cs typeface="Century Gothic"/>
                <a:sym typeface="Century Gothic"/>
              </a:rPr>
              <a:t>‹#›</a:t>
            </a:fld>
            <a:endParaRPr sz="1000" b="0" i="0" u="none" strike="noStrike" cap="none" dirty="0">
              <a:solidFill>
                <a:srgbClr val="53585D"/>
              </a:solidFill>
              <a:latin typeface="Century Gothic"/>
              <a:ea typeface="Century Gothic"/>
              <a:cs typeface="Century Gothic"/>
              <a:sym typeface="Century Gothic"/>
            </a:endParaRPr>
          </a:p>
        </p:txBody>
      </p:sp>
      <p:sp>
        <p:nvSpPr>
          <p:cNvPr id="74" name="Google Shape;74;p80"/>
          <p:cNvSpPr txBox="1"/>
          <p:nvPr/>
        </p:nvSpPr>
        <p:spPr>
          <a:xfrm>
            <a:off x="1039210" y="6494463"/>
            <a:ext cx="5457124" cy="276979"/>
          </a:xfrm>
          <a:prstGeom prst="rect">
            <a:avLst/>
          </a:prstGeom>
          <a:noFill/>
          <a:ln>
            <a:noFill/>
          </a:ln>
        </p:spPr>
        <p:txBody>
          <a:bodyPr spcFirstLastPara="1" wrap="square" lIns="121925" tIns="60950" rIns="121925" bIns="609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53585D"/>
                </a:solidFill>
                <a:latin typeface="Century Gothic"/>
                <a:ea typeface="Century Gothic"/>
                <a:cs typeface="Century Gothic"/>
                <a:sym typeface="Century Gothic"/>
              </a:rPr>
              <a:t>NASA ARSET – Monitoring Water Quality of Inland Lakes using Remote Sensing</a:t>
            </a:r>
            <a:endParaRPr sz="1000" b="0" i="0" u="none" strike="noStrike" cap="none" dirty="0">
              <a:solidFill>
                <a:srgbClr val="53585D"/>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75"/>
        <p:cNvGrpSpPr/>
        <p:nvPr/>
      </p:nvGrpSpPr>
      <p:grpSpPr>
        <a:xfrm>
          <a:off x="0" y="0"/>
          <a:ext cx="0" cy="0"/>
          <a:chOff x="0" y="0"/>
          <a:chExt cx="0" cy="0"/>
        </a:xfrm>
      </p:grpSpPr>
      <p:pic>
        <p:nvPicPr>
          <p:cNvPr id="76" name="Google Shape;76;p5" descr="Square&#10;&#10;Description automatically generated with medium confidence"/>
          <p:cNvPicPr preferRelativeResize="0"/>
          <p:nvPr/>
        </p:nvPicPr>
        <p:blipFill rotWithShape="1">
          <a:blip r:embed="rId2">
            <a:alphaModFix/>
          </a:blip>
          <a:srcRect/>
          <a:stretch/>
        </p:blipFill>
        <p:spPr>
          <a:xfrm>
            <a:off x="-5937" y="5824725"/>
            <a:ext cx="1033273" cy="1033273"/>
          </a:xfrm>
          <a:prstGeom prst="rect">
            <a:avLst/>
          </a:prstGeom>
          <a:noFill/>
          <a:ln>
            <a:noFill/>
          </a:ln>
        </p:spPr>
      </p:pic>
      <p:pic>
        <p:nvPicPr>
          <p:cNvPr id="77" name="Google Shape;77;p5" descr="Square&#10;&#10;Description automatically generated with medium confidence"/>
          <p:cNvPicPr preferRelativeResize="0"/>
          <p:nvPr/>
        </p:nvPicPr>
        <p:blipFill rotWithShape="1">
          <a:blip r:embed="rId3">
            <a:alphaModFix/>
          </a:blip>
          <a:srcRect/>
          <a:stretch/>
        </p:blipFill>
        <p:spPr>
          <a:xfrm>
            <a:off x="11158725" y="-1"/>
            <a:ext cx="1033273" cy="1033273"/>
          </a:xfrm>
          <a:prstGeom prst="rect">
            <a:avLst/>
          </a:prstGeom>
          <a:noFill/>
          <a:ln>
            <a:noFill/>
          </a:ln>
        </p:spPr>
      </p:pic>
      <p:sp>
        <p:nvSpPr>
          <p:cNvPr id="78" name="Google Shape;78;p5"/>
          <p:cNvSpPr txBox="1"/>
          <p:nvPr/>
        </p:nvSpPr>
        <p:spPr>
          <a:xfrm>
            <a:off x="10782300" y="6494463"/>
            <a:ext cx="690563" cy="276225"/>
          </a:xfrm>
          <a:prstGeom prst="rect">
            <a:avLst/>
          </a:prstGeom>
          <a:noFill/>
          <a:ln>
            <a:noFill/>
          </a:ln>
        </p:spPr>
        <p:txBody>
          <a:bodyPr spcFirstLastPara="1" wrap="square" lIns="121925" tIns="60950" rIns="121925" bIns="6095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3585D"/>
                </a:solidFill>
                <a:latin typeface="Century Gothic"/>
                <a:ea typeface="Century Gothic"/>
                <a:cs typeface="Century Gothic"/>
                <a:sym typeface="Century Gothic"/>
              </a:rPr>
              <a:t>‹#›</a:t>
            </a:fld>
            <a:endParaRPr sz="1000" b="0" i="0" u="none" strike="noStrike" cap="none" dirty="0">
              <a:solidFill>
                <a:srgbClr val="53585D"/>
              </a:solidFill>
              <a:latin typeface="Century Gothic"/>
              <a:ea typeface="Century Gothic"/>
              <a:cs typeface="Century Gothic"/>
              <a:sym typeface="Century Gothic"/>
            </a:endParaRPr>
          </a:p>
        </p:txBody>
      </p:sp>
      <p:pic>
        <p:nvPicPr>
          <p:cNvPr id="79" name="Google Shape;79;p5"/>
          <p:cNvPicPr preferRelativeResize="0"/>
          <p:nvPr/>
        </p:nvPicPr>
        <p:blipFill rotWithShape="1">
          <a:blip r:embed="rId4">
            <a:alphaModFix/>
          </a:blip>
          <a:srcRect/>
          <a:stretch/>
        </p:blipFill>
        <p:spPr>
          <a:xfrm>
            <a:off x="11452225" y="6273800"/>
            <a:ext cx="496888" cy="496888"/>
          </a:xfrm>
          <a:prstGeom prst="rect">
            <a:avLst/>
          </a:prstGeom>
          <a:noFill/>
          <a:ln>
            <a:noFill/>
          </a:ln>
        </p:spPr>
      </p:pic>
      <p:pic>
        <p:nvPicPr>
          <p:cNvPr id="80" name="Google Shape;80;p5"/>
          <p:cNvPicPr preferRelativeResize="0"/>
          <p:nvPr/>
        </p:nvPicPr>
        <p:blipFill rotWithShape="1">
          <a:blip r:embed="rId5">
            <a:alphaModFix/>
          </a:blip>
          <a:srcRect/>
          <a:stretch/>
        </p:blipFill>
        <p:spPr>
          <a:xfrm>
            <a:off x="4187145" y="1149283"/>
            <a:ext cx="3817710" cy="3817710"/>
          </a:xfrm>
          <a:prstGeom prst="rect">
            <a:avLst/>
          </a:prstGeom>
          <a:noFill/>
          <a:ln>
            <a:noFill/>
          </a:ln>
        </p:spPr>
      </p:pic>
      <p:sp>
        <p:nvSpPr>
          <p:cNvPr id="81" name="Google Shape;81;p5"/>
          <p:cNvSpPr txBox="1">
            <a:spLocks noGrp="1"/>
          </p:cNvSpPr>
          <p:nvPr>
            <p:ph type="body" idx="1"/>
          </p:nvPr>
        </p:nvSpPr>
        <p:spPr>
          <a:xfrm>
            <a:off x="1300162" y="5120092"/>
            <a:ext cx="9591675" cy="1033272"/>
          </a:xfrm>
          <a:prstGeom prst="rect">
            <a:avLst/>
          </a:prstGeom>
          <a:noFill/>
          <a:ln>
            <a:noFill/>
          </a:ln>
        </p:spPr>
        <p:txBody>
          <a:bodyPr spcFirstLastPara="1" wrap="square" lIns="0" tIns="60925" rIns="121875" bIns="60925" anchor="ctr" anchorCtr="0">
            <a:noAutofit/>
          </a:bodyPr>
          <a:lstStyle>
            <a:lvl1pPr marL="457200" lvl="0" indent="-228600" algn="ctr">
              <a:lnSpc>
                <a:spcPct val="100000"/>
              </a:lnSpc>
              <a:spcBef>
                <a:spcPts val="800"/>
              </a:spcBef>
              <a:spcAft>
                <a:spcPts val="0"/>
              </a:spcAft>
              <a:buClr>
                <a:schemeClr val="dk1"/>
              </a:buClr>
              <a:buSzPts val="2800"/>
              <a:buNone/>
              <a:defRPr sz="2800" b="1">
                <a:solidFill>
                  <a:srgbClr val="2A544D"/>
                </a:solidFill>
              </a:defRPr>
            </a:lvl1pPr>
            <a:lvl2pPr marL="914400" lvl="1" indent="-228600" algn="ctr">
              <a:lnSpc>
                <a:spcPct val="100000"/>
              </a:lnSpc>
              <a:spcBef>
                <a:spcPts val="400"/>
              </a:spcBef>
              <a:spcAft>
                <a:spcPts val="0"/>
              </a:spcAft>
              <a:buClr>
                <a:schemeClr val="dk1"/>
              </a:buClr>
              <a:buSzPts val="2200"/>
              <a:buNone/>
              <a:defRPr/>
            </a:lvl2pPr>
            <a:lvl3pPr marL="1371600" lvl="2" indent="-228600" algn="ctr">
              <a:lnSpc>
                <a:spcPct val="100000"/>
              </a:lnSpc>
              <a:spcBef>
                <a:spcPts val="400"/>
              </a:spcBef>
              <a:spcAft>
                <a:spcPts val="0"/>
              </a:spcAft>
              <a:buClr>
                <a:schemeClr val="dk1"/>
              </a:buClr>
              <a:buSzPts val="2200"/>
              <a:buNone/>
              <a:defRPr/>
            </a:lvl3pPr>
            <a:lvl4pPr marL="1828800" lvl="3" indent="-228600" algn="ctr">
              <a:lnSpc>
                <a:spcPct val="100000"/>
              </a:lnSpc>
              <a:spcBef>
                <a:spcPts val="400"/>
              </a:spcBef>
              <a:spcAft>
                <a:spcPts val="0"/>
              </a:spcAft>
              <a:buClr>
                <a:schemeClr val="dk1"/>
              </a:buClr>
              <a:buSzPts val="2200"/>
              <a:buNone/>
              <a:defRPr/>
            </a:lvl4pPr>
            <a:lvl5pPr marL="2286000" lvl="4" indent="-228600" algn="ctr">
              <a:lnSpc>
                <a:spcPct val="100000"/>
              </a:lnSpc>
              <a:spcBef>
                <a:spcPts val="400"/>
              </a:spcBef>
              <a:spcAft>
                <a:spcPts val="0"/>
              </a:spcAft>
              <a:buClr>
                <a:schemeClr val="dk1"/>
              </a:buClr>
              <a:buSzPts val="2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2" name="Google Shape;82;p5"/>
          <p:cNvSpPr txBox="1"/>
          <p:nvPr/>
        </p:nvSpPr>
        <p:spPr>
          <a:xfrm>
            <a:off x="1039210" y="6494463"/>
            <a:ext cx="5457124" cy="276979"/>
          </a:xfrm>
          <a:prstGeom prst="rect">
            <a:avLst/>
          </a:prstGeom>
          <a:noFill/>
          <a:ln>
            <a:noFill/>
          </a:ln>
        </p:spPr>
        <p:txBody>
          <a:bodyPr spcFirstLastPara="1" wrap="square" lIns="121925" tIns="60950" rIns="121925" bIns="609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53585D"/>
                </a:solidFill>
                <a:latin typeface="Century Gothic"/>
                <a:ea typeface="Century Gothic"/>
                <a:cs typeface="Century Gothic"/>
                <a:sym typeface="Century Gothic"/>
              </a:rPr>
              <a:t>NASA ARSET – Monitoring Water Quality of Inland Lakes using Remote Sensing</a:t>
            </a:r>
            <a:endParaRPr sz="1000" b="0" i="0" u="none" strike="noStrike" cap="none" dirty="0">
              <a:solidFill>
                <a:srgbClr val="53585D"/>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Title+2 Column">
  <p:cSld name="4_Title+2 Column">
    <p:spTree>
      <p:nvGrpSpPr>
        <p:cNvPr id="1" name="Shape 83"/>
        <p:cNvGrpSpPr/>
        <p:nvPr/>
      </p:nvGrpSpPr>
      <p:grpSpPr>
        <a:xfrm>
          <a:off x="0" y="0"/>
          <a:ext cx="0" cy="0"/>
          <a:chOff x="0" y="0"/>
          <a:chExt cx="0" cy="0"/>
        </a:xfrm>
      </p:grpSpPr>
      <p:sp>
        <p:nvSpPr>
          <p:cNvPr id="84" name="Google Shape;84;p78"/>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lvl1pPr lvl="0" algn="l">
              <a:lnSpc>
                <a:spcPct val="100000"/>
              </a:lnSpc>
              <a:spcBef>
                <a:spcPts val="0"/>
              </a:spcBef>
              <a:spcAft>
                <a:spcPts val="0"/>
              </a:spcAft>
              <a:buSzPts val="1400"/>
              <a:buNone/>
              <a:defRPr sz="2801"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8"/>
          <p:cNvSpPr txBox="1">
            <a:spLocks noGrp="1"/>
          </p:cNvSpPr>
          <p:nvPr>
            <p:ph type="body" idx="1"/>
          </p:nvPr>
        </p:nvSpPr>
        <p:spPr>
          <a:xfrm>
            <a:off x="242315" y="1130284"/>
            <a:ext cx="5807952" cy="5143516"/>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SzPts val="2200"/>
              <a:buChar char="•"/>
              <a:defRPr sz="2200"/>
            </a:lvl1pPr>
            <a:lvl2pPr marL="914400" lvl="1" indent="-368300" algn="l">
              <a:lnSpc>
                <a:spcPct val="100000"/>
              </a:lnSpc>
              <a:spcBef>
                <a:spcPts val="400"/>
              </a:spcBef>
              <a:spcAft>
                <a:spcPts val="0"/>
              </a:spcAft>
              <a:buSzPts val="2200"/>
              <a:buChar char="–"/>
              <a:defRPr sz="2200"/>
            </a:lvl2pPr>
            <a:lvl3pPr marL="1371600" lvl="2" indent="-368300" algn="l">
              <a:lnSpc>
                <a:spcPct val="100000"/>
              </a:lnSpc>
              <a:spcBef>
                <a:spcPts val="400"/>
              </a:spcBef>
              <a:spcAft>
                <a:spcPts val="0"/>
              </a:spcAft>
              <a:buSzPts val="2200"/>
              <a:buChar char="•"/>
              <a:defRPr sz="2200"/>
            </a:lvl3pPr>
            <a:lvl4pPr marL="1828800" lvl="3" indent="-368300" algn="l">
              <a:lnSpc>
                <a:spcPct val="100000"/>
              </a:lnSpc>
              <a:spcBef>
                <a:spcPts val="400"/>
              </a:spcBef>
              <a:spcAft>
                <a:spcPts val="0"/>
              </a:spcAft>
              <a:buSzPts val="2200"/>
              <a:buChar char="–"/>
              <a:defRPr sz="2200"/>
            </a:lvl4pPr>
            <a:lvl5pPr marL="2286000" lvl="4" indent="-368300" algn="l">
              <a:lnSpc>
                <a:spcPct val="100000"/>
              </a:lnSpc>
              <a:spcBef>
                <a:spcPts val="400"/>
              </a:spcBef>
              <a:spcAft>
                <a:spcPts val="0"/>
              </a:spcAft>
              <a:buSzPts val="2200"/>
              <a:buChar char="»"/>
              <a:defRPr sz="2200"/>
            </a:lvl5pPr>
            <a:lvl6pPr marL="2743200" lvl="5" indent="-400113" algn="l">
              <a:lnSpc>
                <a:spcPct val="100000"/>
              </a:lnSpc>
              <a:spcBef>
                <a:spcPts val="540"/>
              </a:spcBef>
              <a:spcAft>
                <a:spcPts val="0"/>
              </a:spcAft>
              <a:buSzPts val="2701"/>
              <a:buChar char="•"/>
              <a:defRPr/>
            </a:lvl6pPr>
            <a:lvl7pPr marL="3200400" lvl="6" indent="-400113" algn="l">
              <a:lnSpc>
                <a:spcPct val="100000"/>
              </a:lnSpc>
              <a:spcBef>
                <a:spcPts val="540"/>
              </a:spcBef>
              <a:spcAft>
                <a:spcPts val="0"/>
              </a:spcAft>
              <a:buSzPts val="2701"/>
              <a:buChar char="•"/>
              <a:defRPr/>
            </a:lvl7pPr>
            <a:lvl8pPr marL="3657600" lvl="7" indent="-400113" algn="l">
              <a:lnSpc>
                <a:spcPct val="100000"/>
              </a:lnSpc>
              <a:spcBef>
                <a:spcPts val="540"/>
              </a:spcBef>
              <a:spcAft>
                <a:spcPts val="0"/>
              </a:spcAft>
              <a:buSzPts val="2701"/>
              <a:buChar char="•"/>
              <a:defRPr/>
            </a:lvl8pPr>
            <a:lvl9pPr marL="4114800" lvl="8" indent="-400113" algn="l">
              <a:lnSpc>
                <a:spcPct val="100000"/>
              </a:lnSpc>
              <a:spcBef>
                <a:spcPts val="540"/>
              </a:spcBef>
              <a:spcAft>
                <a:spcPts val="0"/>
              </a:spcAft>
              <a:buSzPts val="2701"/>
              <a:buChar char="•"/>
              <a:defRPr/>
            </a:lvl9pPr>
          </a:lstStyle>
          <a:p>
            <a:endParaRPr/>
          </a:p>
        </p:txBody>
      </p:sp>
      <p:sp>
        <p:nvSpPr>
          <p:cNvPr id="86" name="Google Shape;86;p78"/>
          <p:cNvSpPr txBox="1">
            <a:spLocks noGrp="1"/>
          </p:cNvSpPr>
          <p:nvPr>
            <p:ph type="body" idx="2"/>
          </p:nvPr>
        </p:nvSpPr>
        <p:spPr>
          <a:xfrm>
            <a:off x="6141732" y="1130282"/>
            <a:ext cx="5807952" cy="5143517"/>
          </a:xfrm>
          <a:prstGeom prst="rect">
            <a:avLst/>
          </a:prstGeom>
          <a:noFill/>
          <a:ln>
            <a:noFill/>
          </a:ln>
        </p:spPr>
        <p:txBody>
          <a:bodyPr spcFirstLastPara="1" wrap="square" lIns="0" tIns="60925" rIns="121875" bIns="60925" anchor="t" anchorCtr="0">
            <a:normAutofit/>
          </a:bodyPr>
          <a:lstStyle>
            <a:lvl1pPr marL="457200" lvl="0" indent="-368300" algn="l">
              <a:lnSpc>
                <a:spcPct val="100000"/>
              </a:lnSpc>
              <a:spcBef>
                <a:spcPts val="800"/>
              </a:spcBef>
              <a:spcAft>
                <a:spcPts val="0"/>
              </a:spcAft>
              <a:buSzPts val="2200"/>
              <a:buChar char="•"/>
              <a:defRPr sz="2200"/>
            </a:lvl1pPr>
            <a:lvl2pPr marL="914400" lvl="1" indent="-368300" algn="l">
              <a:lnSpc>
                <a:spcPct val="100000"/>
              </a:lnSpc>
              <a:spcBef>
                <a:spcPts val="400"/>
              </a:spcBef>
              <a:spcAft>
                <a:spcPts val="0"/>
              </a:spcAft>
              <a:buSzPts val="2200"/>
              <a:buChar char="–"/>
              <a:defRPr sz="2200"/>
            </a:lvl2pPr>
            <a:lvl3pPr marL="1371600" lvl="2" indent="-368300" algn="l">
              <a:lnSpc>
                <a:spcPct val="100000"/>
              </a:lnSpc>
              <a:spcBef>
                <a:spcPts val="400"/>
              </a:spcBef>
              <a:spcAft>
                <a:spcPts val="0"/>
              </a:spcAft>
              <a:buSzPts val="2200"/>
              <a:buChar char="•"/>
              <a:defRPr sz="2200"/>
            </a:lvl3pPr>
            <a:lvl4pPr marL="1828800" lvl="3" indent="-368300" algn="l">
              <a:lnSpc>
                <a:spcPct val="100000"/>
              </a:lnSpc>
              <a:spcBef>
                <a:spcPts val="400"/>
              </a:spcBef>
              <a:spcAft>
                <a:spcPts val="0"/>
              </a:spcAft>
              <a:buSzPts val="2200"/>
              <a:buChar char="–"/>
              <a:defRPr sz="2200"/>
            </a:lvl4pPr>
            <a:lvl5pPr marL="2286000" lvl="4" indent="-368300" algn="l">
              <a:lnSpc>
                <a:spcPct val="100000"/>
              </a:lnSpc>
              <a:spcBef>
                <a:spcPts val="400"/>
              </a:spcBef>
              <a:spcAft>
                <a:spcPts val="0"/>
              </a:spcAft>
              <a:buSzPts val="2200"/>
              <a:buChar char="»"/>
              <a:defRPr sz="2200"/>
            </a:lvl5pPr>
            <a:lvl6pPr marL="2743200" lvl="5" indent="-400113" algn="l">
              <a:lnSpc>
                <a:spcPct val="100000"/>
              </a:lnSpc>
              <a:spcBef>
                <a:spcPts val="540"/>
              </a:spcBef>
              <a:spcAft>
                <a:spcPts val="0"/>
              </a:spcAft>
              <a:buSzPts val="2701"/>
              <a:buChar char="•"/>
              <a:defRPr/>
            </a:lvl6pPr>
            <a:lvl7pPr marL="3200400" lvl="6" indent="-400113" algn="l">
              <a:lnSpc>
                <a:spcPct val="100000"/>
              </a:lnSpc>
              <a:spcBef>
                <a:spcPts val="540"/>
              </a:spcBef>
              <a:spcAft>
                <a:spcPts val="0"/>
              </a:spcAft>
              <a:buSzPts val="2701"/>
              <a:buChar char="•"/>
              <a:defRPr/>
            </a:lvl7pPr>
            <a:lvl8pPr marL="3657600" lvl="7" indent="-400113" algn="l">
              <a:lnSpc>
                <a:spcPct val="100000"/>
              </a:lnSpc>
              <a:spcBef>
                <a:spcPts val="540"/>
              </a:spcBef>
              <a:spcAft>
                <a:spcPts val="0"/>
              </a:spcAft>
              <a:buSzPts val="2701"/>
              <a:buChar char="•"/>
              <a:defRPr/>
            </a:lvl8pPr>
            <a:lvl9pPr marL="4114800" lvl="8" indent="-400113" algn="l">
              <a:lnSpc>
                <a:spcPct val="100000"/>
              </a:lnSpc>
              <a:spcBef>
                <a:spcPts val="540"/>
              </a:spcBef>
              <a:spcAft>
                <a:spcPts val="0"/>
              </a:spcAft>
              <a:buSzPts val="2701"/>
              <a:buChar char="•"/>
              <a:defRPr/>
            </a:lvl9pPr>
          </a:lstStyle>
          <a:p>
            <a:endParaRPr/>
          </a:p>
        </p:txBody>
      </p:sp>
      <p:pic>
        <p:nvPicPr>
          <p:cNvPr id="87" name="Google Shape;87;p78" descr="Square&#10;&#10;Description automatically generated with medium confidence"/>
          <p:cNvPicPr preferRelativeResize="0"/>
          <p:nvPr/>
        </p:nvPicPr>
        <p:blipFill rotWithShape="1">
          <a:blip r:embed="rId2">
            <a:alphaModFix/>
          </a:blip>
          <a:srcRect/>
          <a:stretch/>
        </p:blipFill>
        <p:spPr>
          <a:xfrm>
            <a:off x="11158725" y="-1"/>
            <a:ext cx="1033273" cy="1033273"/>
          </a:xfrm>
          <a:prstGeom prst="rect">
            <a:avLst/>
          </a:prstGeom>
          <a:noFill/>
          <a:ln>
            <a:noFill/>
          </a:ln>
        </p:spPr>
      </p:pic>
      <p:pic>
        <p:nvPicPr>
          <p:cNvPr id="88" name="Google Shape;88;p78" descr="Square&#10;&#10;Description automatically generated with medium confidence"/>
          <p:cNvPicPr preferRelativeResize="0"/>
          <p:nvPr/>
        </p:nvPicPr>
        <p:blipFill rotWithShape="1">
          <a:blip r:embed="rId3">
            <a:alphaModFix/>
          </a:blip>
          <a:srcRect/>
          <a:stretch/>
        </p:blipFill>
        <p:spPr>
          <a:xfrm>
            <a:off x="-5937" y="5824725"/>
            <a:ext cx="1033273" cy="1033273"/>
          </a:xfrm>
          <a:prstGeom prst="rect">
            <a:avLst/>
          </a:prstGeom>
          <a:noFill/>
          <a:ln>
            <a:noFill/>
          </a:ln>
        </p:spPr>
      </p:pic>
      <p:sp>
        <p:nvSpPr>
          <p:cNvPr id="89" name="Google Shape;89;p78"/>
          <p:cNvSpPr txBox="1"/>
          <p:nvPr/>
        </p:nvSpPr>
        <p:spPr>
          <a:xfrm>
            <a:off x="10782300" y="6494463"/>
            <a:ext cx="690563" cy="276225"/>
          </a:xfrm>
          <a:prstGeom prst="rect">
            <a:avLst/>
          </a:prstGeom>
          <a:noFill/>
          <a:ln>
            <a:noFill/>
          </a:ln>
        </p:spPr>
        <p:txBody>
          <a:bodyPr spcFirstLastPara="1" wrap="square" lIns="121925" tIns="60950" rIns="121925" bIns="6095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3585D"/>
                </a:solidFill>
                <a:latin typeface="Century Gothic"/>
                <a:ea typeface="Century Gothic"/>
                <a:cs typeface="Century Gothic"/>
                <a:sym typeface="Century Gothic"/>
              </a:rPr>
              <a:t>‹#›</a:t>
            </a:fld>
            <a:endParaRPr sz="1000" b="0" i="0" u="none" strike="noStrike" cap="none" dirty="0">
              <a:solidFill>
                <a:srgbClr val="53585D"/>
              </a:solidFill>
              <a:latin typeface="Century Gothic"/>
              <a:ea typeface="Century Gothic"/>
              <a:cs typeface="Century Gothic"/>
              <a:sym typeface="Century Gothic"/>
            </a:endParaRPr>
          </a:p>
        </p:txBody>
      </p:sp>
      <p:pic>
        <p:nvPicPr>
          <p:cNvPr id="90" name="Google Shape;90;p78"/>
          <p:cNvPicPr preferRelativeResize="0"/>
          <p:nvPr/>
        </p:nvPicPr>
        <p:blipFill rotWithShape="1">
          <a:blip r:embed="rId4">
            <a:alphaModFix/>
          </a:blip>
          <a:srcRect/>
          <a:stretch/>
        </p:blipFill>
        <p:spPr>
          <a:xfrm>
            <a:off x="11452225" y="6273800"/>
            <a:ext cx="496888" cy="496888"/>
          </a:xfrm>
          <a:prstGeom prst="rect">
            <a:avLst/>
          </a:prstGeom>
          <a:noFill/>
          <a:ln>
            <a:noFill/>
          </a:ln>
        </p:spPr>
      </p:pic>
      <p:sp>
        <p:nvSpPr>
          <p:cNvPr id="91" name="Google Shape;91;p78"/>
          <p:cNvSpPr txBox="1"/>
          <p:nvPr/>
        </p:nvSpPr>
        <p:spPr>
          <a:xfrm>
            <a:off x="1039210" y="6494463"/>
            <a:ext cx="5457124" cy="276979"/>
          </a:xfrm>
          <a:prstGeom prst="rect">
            <a:avLst/>
          </a:prstGeom>
          <a:noFill/>
          <a:ln>
            <a:noFill/>
          </a:ln>
        </p:spPr>
        <p:txBody>
          <a:bodyPr spcFirstLastPara="1" wrap="square" lIns="121925" tIns="60950" rIns="121925" bIns="609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53585D"/>
                </a:solidFill>
                <a:latin typeface="Century Gothic"/>
                <a:ea typeface="Century Gothic"/>
                <a:cs typeface="Century Gothic"/>
                <a:sym typeface="Century Gothic"/>
              </a:rPr>
              <a:t>NASA ARSET – Monitoring Water Quality of Inland Lakes using Remote Sensing</a:t>
            </a:r>
            <a:endParaRPr sz="1000" b="0" i="0" u="none" strike="noStrike" cap="none" dirty="0">
              <a:solidFill>
                <a:srgbClr val="53585D"/>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92"/>
        <p:cNvGrpSpPr/>
        <p:nvPr/>
      </p:nvGrpSpPr>
      <p:grpSpPr>
        <a:xfrm>
          <a:off x="0" y="0"/>
          <a:ext cx="0" cy="0"/>
          <a:chOff x="0" y="0"/>
          <a:chExt cx="0" cy="0"/>
        </a:xfrm>
      </p:grpSpPr>
      <p:pic>
        <p:nvPicPr>
          <p:cNvPr id="93" name="Google Shape;93;p15" descr="Square&#10;&#10;Description automatically generated with medium confidence"/>
          <p:cNvPicPr preferRelativeResize="0"/>
          <p:nvPr/>
        </p:nvPicPr>
        <p:blipFill rotWithShape="1">
          <a:blip r:embed="rId2">
            <a:alphaModFix/>
          </a:blip>
          <a:srcRect/>
          <a:stretch/>
        </p:blipFill>
        <p:spPr>
          <a:xfrm>
            <a:off x="11158725" y="-1"/>
            <a:ext cx="1033273" cy="1033273"/>
          </a:xfrm>
          <a:prstGeom prst="rect">
            <a:avLst/>
          </a:prstGeom>
          <a:noFill/>
          <a:ln>
            <a:noFill/>
          </a:ln>
        </p:spPr>
      </p:pic>
      <p:pic>
        <p:nvPicPr>
          <p:cNvPr id="94" name="Google Shape;94;p15" descr="Square&#10;&#10;Description automatically generated with medium confidence"/>
          <p:cNvPicPr preferRelativeResize="0"/>
          <p:nvPr/>
        </p:nvPicPr>
        <p:blipFill rotWithShape="1">
          <a:blip r:embed="rId3">
            <a:alphaModFix/>
          </a:blip>
          <a:srcRect/>
          <a:stretch/>
        </p:blipFill>
        <p:spPr>
          <a:xfrm>
            <a:off x="-5937" y="5824725"/>
            <a:ext cx="1033273" cy="1033273"/>
          </a:xfrm>
          <a:prstGeom prst="rect">
            <a:avLst/>
          </a:prstGeom>
          <a:noFill/>
          <a:ln>
            <a:noFill/>
          </a:ln>
        </p:spPr>
      </p:pic>
      <p:sp>
        <p:nvSpPr>
          <p:cNvPr id="95" name="Google Shape;95;p15"/>
          <p:cNvSpPr txBox="1"/>
          <p:nvPr/>
        </p:nvSpPr>
        <p:spPr>
          <a:xfrm>
            <a:off x="10782300" y="6494463"/>
            <a:ext cx="690563" cy="276225"/>
          </a:xfrm>
          <a:prstGeom prst="rect">
            <a:avLst/>
          </a:prstGeom>
          <a:noFill/>
          <a:ln>
            <a:noFill/>
          </a:ln>
        </p:spPr>
        <p:txBody>
          <a:bodyPr spcFirstLastPara="1" wrap="square" lIns="121925" tIns="60950" rIns="121925" bIns="60950" anchor="t" anchorCtr="0">
            <a:sp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53585D"/>
                </a:solidFill>
                <a:latin typeface="Century Gothic"/>
                <a:ea typeface="Century Gothic"/>
                <a:cs typeface="Century Gothic"/>
                <a:sym typeface="Century Gothic"/>
              </a:rPr>
              <a:t>‹#›</a:t>
            </a:fld>
            <a:endParaRPr sz="1000" b="0" i="0" u="none" strike="noStrike" cap="none" dirty="0">
              <a:solidFill>
                <a:srgbClr val="53585D"/>
              </a:solidFill>
              <a:latin typeface="Century Gothic"/>
              <a:ea typeface="Century Gothic"/>
              <a:cs typeface="Century Gothic"/>
              <a:sym typeface="Century Gothic"/>
            </a:endParaRPr>
          </a:p>
        </p:txBody>
      </p:sp>
      <p:pic>
        <p:nvPicPr>
          <p:cNvPr id="96" name="Google Shape;96;p15"/>
          <p:cNvPicPr preferRelativeResize="0"/>
          <p:nvPr/>
        </p:nvPicPr>
        <p:blipFill rotWithShape="1">
          <a:blip r:embed="rId4">
            <a:alphaModFix/>
          </a:blip>
          <a:srcRect/>
          <a:stretch/>
        </p:blipFill>
        <p:spPr>
          <a:xfrm>
            <a:off x="11452225" y="6273800"/>
            <a:ext cx="496888" cy="496888"/>
          </a:xfrm>
          <a:prstGeom prst="rect">
            <a:avLst/>
          </a:prstGeom>
          <a:noFill/>
          <a:ln>
            <a:noFill/>
          </a:ln>
        </p:spPr>
      </p:pic>
      <p:sp>
        <p:nvSpPr>
          <p:cNvPr id="97" name="Google Shape;97;p15"/>
          <p:cNvSpPr txBox="1"/>
          <p:nvPr/>
        </p:nvSpPr>
        <p:spPr>
          <a:xfrm>
            <a:off x="1039210" y="6494463"/>
            <a:ext cx="5457124" cy="276979"/>
          </a:xfrm>
          <a:prstGeom prst="rect">
            <a:avLst/>
          </a:prstGeom>
          <a:noFill/>
          <a:ln>
            <a:noFill/>
          </a:ln>
        </p:spPr>
        <p:txBody>
          <a:bodyPr spcFirstLastPara="1" wrap="square" lIns="121925" tIns="60950" rIns="121925" bIns="6095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53585D"/>
                </a:solidFill>
                <a:latin typeface="Century Gothic"/>
                <a:ea typeface="Century Gothic"/>
                <a:cs typeface="Century Gothic"/>
                <a:sym typeface="Century Gothic"/>
              </a:rPr>
              <a:t>NASA ARSET – Monitoring Water Quality of Inland Lakes using Remote Sensing</a:t>
            </a:r>
            <a:endParaRPr sz="1000" b="0" i="0" u="none" strike="noStrike" cap="none" dirty="0">
              <a:solidFill>
                <a:srgbClr val="53585D"/>
              </a:solidFill>
              <a:latin typeface="Century Gothic"/>
              <a:ea typeface="Century Gothic"/>
              <a:cs typeface="Century Gothic"/>
              <a:sym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242888" y="274638"/>
            <a:ext cx="11706225" cy="576262"/>
          </a:xfrm>
          <a:prstGeom prst="rect">
            <a:avLst/>
          </a:prstGeom>
          <a:noFill/>
          <a:ln>
            <a:noFill/>
          </a:ln>
        </p:spPr>
        <p:txBody>
          <a:bodyPr spcFirstLastPara="1" wrap="square" lIns="121875" tIns="60925" rIns="121875" bIns="60925" anchor="t" anchorCtr="0">
            <a:noAutofit/>
          </a:bodyPr>
          <a:lstStyle>
            <a:lvl1pPr marR="0" lvl="0"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2800" b="0" i="0" u="none" strike="noStrike" cap="none">
                <a:solidFill>
                  <a:schemeClr val="dk1"/>
                </a:solidFill>
                <a:latin typeface="Century Gothic"/>
                <a:ea typeface="Century Gothic"/>
                <a:cs typeface="Century Gothic"/>
                <a:sym typeface="Century Gothic"/>
              </a:defRPr>
            </a:lvl9pPr>
          </a:lstStyle>
          <a:p>
            <a:endParaRPr/>
          </a:p>
        </p:txBody>
      </p:sp>
      <p:sp>
        <p:nvSpPr>
          <p:cNvPr id="11" name="Google Shape;11;p3"/>
          <p:cNvSpPr txBox="1">
            <a:spLocks noGrp="1"/>
          </p:cNvSpPr>
          <p:nvPr>
            <p:ph type="body" idx="1"/>
          </p:nvPr>
        </p:nvSpPr>
        <p:spPr>
          <a:xfrm>
            <a:off x="242888" y="1176338"/>
            <a:ext cx="11706225" cy="5440362"/>
          </a:xfrm>
          <a:prstGeom prst="rect">
            <a:avLst/>
          </a:prstGeom>
          <a:noFill/>
          <a:ln>
            <a:noFill/>
          </a:ln>
        </p:spPr>
        <p:txBody>
          <a:bodyPr spcFirstLastPara="1" wrap="square" lIns="0" tIns="60925" rIns="121875" bIns="60925" anchor="t" anchorCtr="0">
            <a:noAutofit/>
          </a:bodyPr>
          <a:lstStyle>
            <a:lvl1pPr marL="457200" marR="0" lvl="0" indent="-368300" algn="l" rtl="0">
              <a:lnSpc>
                <a:spcPct val="100000"/>
              </a:lnSpc>
              <a:spcBef>
                <a:spcPts val="8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1pPr>
            <a:lvl2pPr marL="914400" marR="0" lvl="1"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2pPr>
            <a:lvl3pPr marL="1371600" marR="0" lvl="2"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3pPr>
            <a:lvl4pPr marL="1828800" marR="0" lvl="3"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4pPr>
            <a:lvl5pPr marL="2286000" marR="0" lvl="4" indent="-368300" algn="l" rtl="0">
              <a:lnSpc>
                <a:spcPct val="100000"/>
              </a:lnSpc>
              <a:spcBef>
                <a:spcPts val="4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5pPr>
            <a:lvl6pPr marL="2743200" marR="0" lvl="5" indent="-400113" algn="l" rtl="0">
              <a:lnSpc>
                <a:spcPct val="100000"/>
              </a:lnSpc>
              <a:spcBef>
                <a:spcPts val="540"/>
              </a:spcBef>
              <a:spcAft>
                <a:spcPts val="0"/>
              </a:spcAft>
              <a:buClr>
                <a:schemeClr val="dk1"/>
              </a:buClr>
              <a:buSzPts val="2701"/>
              <a:buFont typeface="Arial"/>
              <a:buChar char="•"/>
              <a:defRPr sz="2701" b="0" i="0" u="none" strike="noStrike" cap="none">
                <a:solidFill>
                  <a:schemeClr val="dk1"/>
                </a:solidFill>
                <a:latin typeface="Century Gothic"/>
                <a:ea typeface="Century Gothic"/>
                <a:cs typeface="Century Gothic"/>
                <a:sym typeface="Century Gothic"/>
              </a:defRPr>
            </a:lvl6pPr>
            <a:lvl7pPr marL="3200400" marR="0" lvl="6" indent="-400113" algn="l" rtl="0">
              <a:lnSpc>
                <a:spcPct val="100000"/>
              </a:lnSpc>
              <a:spcBef>
                <a:spcPts val="540"/>
              </a:spcBef>
              <a:spcAft>
                <a:spcPts val="0"/>
              </a:spcAft>
              <a:buClr>
                <a:schemeClr val="dk1"/>
              </a:buClr>
              <a:buSzPts val="2701"/>
              <a:buFont typeface="Arial"/>
              <a:buChar char="•"/>
              <a:defRPr sz="2701" b="0" i="0" u="none" strike="noStrike" cap="none">
                <a:solidFill>
                  <a:schemeClr val="dk1"/>
                </a:solidFill>
                <a:latin typeface="Century Gothic"/>
                <a:ea typeface="Century Gothic"/>
                <a:cs typeface="Century Gothic"/>
                <a:sym typeface="Century Gothic"/>
              </a:defRPr>
            </a:lvl7pPr>
            <a:lvl8pPr marL="3657600" marR="0" lvl="7" indent="-400113" algn="l" rtl="0">
              <a:lnSpc>
                <a:spcPct val="100000"/>
              </a:lnSpc>
              <a:spcBef>
                <a:spcPts val="540"/>
              </a:spcBef>
              <a:spcAft>
                <a:spcPts val="0"/>
              </a:spcAft>
              <a:buClr>
                <a:schemeClr val="dk1"/>
              </a:buClr>
              <a:buSzPts val="2701"/>
              <a:buFont typeface="Arial"/>
              <a:buChar char="•"/>
              <a:defRPr sz="2701" b="0" i="0" u="none" strike="noStrike" cap="none">
                <a:solidFill>
                  <a:schemeClr val="dk1"/>
                </a:solidFill>
                <a:latin typeface="Century Gothic"/>
                <a:ea typeface="Century Gothic"/>
                <a:cs typeface="Century Gothic"/>
                <a:sym typeface="Century Gothic"/>
              </a:defRPr>
            </a:lvl8pPr>
            <a:lvl9pPr marL="4114800" marR="0" lvl="8" indent="-400113" algn="l" rtl="0">
              <a:lnSpc>
                <a:spcPct val="100000"/>
              </a:lnSpc>
              <a:spcBef>
                <a:spcPts val="540"/>
              </a:spcBef>
              <a:spcAft>
                <a:spcPts val="0"/>
              </a:spcAft>
              <a:buClr>
                <a:schemeClr val="dk1"/>
              </a:buClr>
              <a:buSzPts val="2701"/>
              <a:buFont typeface="Arial"/>
              <a:buChar char="•"/>
              <a:defRPr sz="2701"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www.ucdavis.edu/climate/news/lake-tahoe-clarity-report-2021"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waterqualitydata.u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earthobservatory.nasa.gov/images/91038/lake-erie-abloom"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dnr.wisconsin.gov/topic/lakes/clmn/remotesensing/research.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gif"/><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ssec.wisc.edu/datacenter/LANDSAT-8/" TargetMode="External"/><Relationship Id="rId9" Type="http://schemas.openxmlformats.org/officeDocument/2006/relationships/hyperlink" Target="https://doi.org/10.1016/j.rse.2021.112860"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www.oceanopticsbook.info/view/remote_sensing/the_atmospheric_correction_proble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seabass.gsfc.nasa.gov/wiki/System_Description"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hyperlink" Target="https://oceancolor.gsfc.nasa.gov/" TargetMode="Externa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hyperlink" Target="https://seabass.gsfc.nasa.gov/wiki/Getting_Starte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ashboard.waterdata.usgs.gov/app/nwd/en/?aoi=default"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hyperlink" Target="https://dashboard.waterdata.usgs.gov/app/nwd/en/?aoi=default"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hyperlink" Target="https://www.usgs.gov/search?keywords=Lake%20Water%20Quality&amp;f%5B0%5D=by_location%3Awisconsin&amp;f%5B1%5D=usgs_facet%3Aproducts_data"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hyperlink" Target="https://www.usgs.gov/search?keywords=Lake%20Water%20Quality&amp;f%5B0%5D=by_location%3Awisconsin&amp;f%5B1%5D=usgs_facet%3Aproducts_data"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hyperlink" Target="https://www.sciencebase.gov/catalog/item/638f5472d34ed907bf7c8f23"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sciencebase.gov/catalog/item/638f5472d34ed907bf7c8f23" TargetMode="External"/><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hyperlink" Target="https://appliedsciences.nasa.gov/what-we-do/capacity-building/arset" TargetMode="Externa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healthywater/swimming/water-quality-oceans.html" TargetMode="External"/><Relationship Id="rId7" Type="http://schemas.openxmlformats.org/officeDocument/2006/relationships/hyperlink" Target="http://www.idph.state.il.us/envhealth/ilbeaches/public/"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hyperlink" Target="https://mywaterquality.ca.gov/habs/" TargetMode="Externa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hyperlink" Target="https://gemstat.org/"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hyperlink" Target="https://gemstat.bafg.de/applications/public.html?publicuser=PublicUser#gemstat/Stations"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38/s41597-023-01973-y"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038/s41597-023-01973-y"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hyperlink" Target="https://gcc02.safelinks.protection.outlook.com/?url=https%3A%2F%2Fdoi.org%2F10.1594%2FPANGAEA.948492&amp;data=05%7C01%7Camita.v.mehta%40nasa.gov%7Cae57a802c1a64b7dcaa208db4ccf8b1c%7C7005d45845be48ae8140d43da96dd17b%7C0%7C0%7C638188226492465860%7CUnknown%7CTWFpbGZsb3d8eyJWIjoiMC4wLjAwMDAiLCJQIjoiV2luMzIiLCJBTiI6Ik1haWwiLCJXVCI6Mn0%3D%7C3000%7C%7C%7C&amp;sdata=wbgHUsYrazlN8dWbqYaF67l6W4cIP%2BRwjvkDJge%2BMpo%3D&amp;reserved=0"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evelopers.google.com/earth-engine/datasets/catalog/LANDSAT_LC08_C01_T1_SR"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earthengine.google.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colab.research.google.com/github/google/earthengine-api/blob/master/python/examples/ipynb/ee-api-colab-setup.ipynb#scrollTo=tRPULejJhBS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developers.google.com/earth-engine/datasets/catalog/LANDSAT_LC08_C01_T1_SR"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signup.earthengine.google.com/#!/"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ature.com/articles/s41597-023-01973-y"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doi.org/10.1594/PANGAEA.948492"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appliedsciences.nasa.gov/join-mission/training/english/arset-assessing-impacts-fires-watershed-health" TargetMode="Externa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hyperlink" Target="https://appliedsciences.nasa.gov/what-we-do/capacity-building/arset" TargetMode="External"/><Relationship Id="rId7" Type="http://schemas.openxmlformats.org/officeDocument/2006/relationships/hyperlink" Target="https://appliedsciences.nasa.gov/what-we-do/capacity-building/develop"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hyperlink" Target="https://www.youtube.com/user/NASAgovVideo/playlists" TargetMode="External"/><Relationship Id="rId4" Type="http://schemas.openxmlformats.org/officeDocument/2006/relationships/hyperlink" Target="https://twitter.com/NASAARSET?ref_src=twsrc%5Egoogle%7Ctwcamp%5Eserp%7Ctwgr%5Eauthor" TargetMode="External"/><Relationship Id="rId9" Type="http://schemas.openxmlformats.org/officeDocument/2006/relationships/hyperlink" Target="https://www.nasa.gov/mission_pages/servir/index.html"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appliedsciences.nasa.gov/sites/default/files/2023-02/Fundamentals_of_RS_Span.pdf"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appliedsciences.nasa.gov/join-mission/training/english/arset-introduction-remote-sensing-harmful-algal-blooms" TargetMode="External"/><Relationship Id="rId5" Type="http://schemas.openxmlformats.org/officeDocument/2006/relationships/hyperlink" Target="https://appliedsciences.nasa.gov/join-mission/training/english/arset-integrating-remote-sensing-water-quality-monitoring-program" TargetMode="External"/><Relationship Id="rId4" Type="http://schemas.openxmlformats.org/officeDocument/2006/relationships/hyperlink" Target="https://appliedsciences.nasa.gov/join-mission/training/english/arset-monitoring-coastal-and-estuarine-water-quality-using-remot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hyperlink" Target="https://pixnio.com/fauna-animals/fishes/trout-fishes-pictures/rainbow-trout-fish-onchorhynchus-mykiss-detailed-photography"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pixabay.com/photos/child-boy-lake-water-playing-1440526/" TargetMode="External"/><Relationship Id="rId5" Type="http://schemas.openxmlformats.org/officeDocument/2006/relationships/hyperlink" Target="https://www.epa.gov/wqc" TargetMode="Externa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1"/>
          <p:cNvSpPr txBox="1">
            <a:spLocks noGrp="1"/>
          </p:cNvSpPr>
          <p:nvPr>
            <p:ph type="body" idx="1"/>
          </p:nvPr>
        </p:nvSpPr>
        <p:spPr>
          <a:xfrm>
            <a:off x="1868408" y="5807878"/>
            <a:ext cx="9601111" cy="439738"/>
          </a:xfrm>
          <a:prstGeom prst="rect">
            <a:avLst/>
          </a:prstGeom>
          <a:noFill/>
          <a:ln>
            <a:noFill/>
          </a:ln>
        </p:spPr>
        <p:txBody>
          <a:bodyPr spcFirstLastPara="1" wrap="square" lIns="0" tIns="60925" rIns="121875" bIns="60925" anchor="ctr" anchorCtr="0">
            <a:noAutofit/>
          </a:bodyPr>
          <a:lstStyle/>
          <a:p>
            <a:pPr marL="146322" lvl="0" indent="0" algn="l" rtl="0">
              <a:lnSpc>
                <a:spcPct val="100000"/>
              </a:lnSpc>
              <a:spcBef>
                <a:spcPts val="0"/>
              </a:spcBef>
              <a:spcAft>
                <a:spcPts val="0"/>
              </a:spcAft>
              <a:buClr>
                <a:schemeClr val="dk1"/>
              </a:buClr>
              <a:buSzPts val="1600"/>
              <a:buFont typeface="Century Gothic"/>
              <a:buNone/>
            </a:pPr>
            <a:r>
              <a:rPr lang="en-US" dirty="0"/>
              <a:t>Amita Mehta y Sean McCartney</a:t>
            </a:r>
            <a:endParaRPr dirty="0"/>
          </a:p>
        </p:txBody>
      </p:sp>
      <p:sp>
        <p:nvSpPr>
          <p:cNvPr id="103" name="Google Shape;103;p1"/>
          <p:cNvSpPr txBox="1">
            <a:spLocks noGrp="1"/>
          </p:cNvSpPr>
          <p:nvPr>
            <p:ph type="body" idx="2"/>
          </p:nvPr>
        </p:nvSpPr>
        <p:spPr>
          <a:xfrm>
            <a:off x="1868408" y="6265862"/>
            <a:ext cx="2117805" cy="439738"/>
          </a:xfrm>
          <a:prstGeom prst="rect">
            <a:avLst/>
          </a:prstGeom>
          <a:noFill/>
          <a:ln>
            <a:noFill/>
          </a:ln>
        </p:spPr>
        <p:txBody>
          <a:bodyPr spcFirstLastPara="1" wrap="square" lIns="0" tIns="60925" rIns="121875" bIns="60925" anchor="ctr" anchorCtr="0">
            <a:noAutofit/>
          </a:bodyPr>
          <a:lstStyle/>
          <a:p>
            <a:pPr marL="146322" lvl="0" indent="0" algn="l" rtl="0">
              <a:lnSpc>
                <a:spcPct val="100000"/>
              </a:lnSpc>
              <a:spcBef>
                <a:spcPts val="0"/>
              </a:spcBef>
              <a:spcAft>
                <a:spcPts val="0"/>
              </a:spcAft>
              <a:buClr>
                <a:schemeClr val="dk1"/>
              </a:buClr>
              <a:buSzPts val="1600"/>
              <a:buFont typeface="Century Gothic"/>
              <a:buNone/>
            </a:pPr>
            <a:r>
              <a:rPr lang="en-US" dirty="0"/>
              <a:t>18 de </a:t>
            </a:r>
            <a:r>
              <a:rPr lang="es-419" dirty="0"/>
              <a:t>julio de</a:t>
            </a:r>
            <a:r>
              <a:rPr lang="en-US" dirty="0"/>
              <a:t> 2023</a:t>
            </a:r>
            <a:endParaRPr dirty="0"/>
          </a:p>
        </p:txBody>
      </p:sp>
      <p:sp>
        <p:nvSpPr>
          <p:cNvPr id="104" name="Google Shape;104;p1"/>
          <p:cNvSpPr txBox="1">
            <a:spLocks noGrp="1"/>
          </p:cNvSpPr>
          <p:nvPr>
            <p:ph type="ctrTitle"/>
          </p:nvPr>
        </p:nvSpPr>
        <p:spPr>
          <a:xfrm>
            <a:off x="1869729" y="4787348"/>
            <a:ext cx="9599790" cy="821233"/>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sz="2000" b="1" i="0" dirty="0">
                <a:latin typeface="Century Gothic"/>
                <a:ea typeface="Century Gothic"/>
                <a:cs typeface="Century Gothic"/>
                <a:sym typeface="Century Gothic"/>
              </a:rPr>
              <a:t>Monitoreo de la Calidad del Agua de Lagos Interiores Usando Datos de Teledetección</a:t>
            </a:r>
            <a:br>
              <a:rPr lang="es-419" sz="2000" dirty="0">
                <a:latin typeface="Century Gothic"/>
                <a:ea typeface="Century Gothic"/>
                <a:cs typeface="Century Gothic"/>
                <a:sym typeface="Century Gothic"/>
              </a:rPr>
            </a:br>
            <a:r>
              <a:rPr lang="es-419" sz="2000" dirty="0">
                <a:latin typeface="Century Gothic"/>
                <a:ea typeface="Century Gothic"/>
                <a:cs typeface="Century Gothic"/>
                <a:sym typeface="Century Gothic"/>
              </a:rPr>
              <a:t>1</a:t>
            </a:r>
            <a:r>
              <a:rPr lang="es-419" sz="2000" baseline="30000" dirty="0">
                <a:latin typeface="Century Gothic"/>
                <a:ea typeface="Century Gothic"/>
                <a:cs typeface="Century Gothic"/>
                <a:sym typeface="Century Gothic"/>
              </a:rPr>
              <a:t>ra</a:t>
            </a:r>
            <a:r>
              <a:rPr lang="es-419" sz="2000" dirty="0">
                <a:latin typeface="Century Gothic"/>
                <a:ea typeface="Century Gothic"/>
                <a:cs typeface="Century Gothic"/>
                <a:sym typeface="Century Gothic"/>
              </a:rPr>
              <a:t> Parte: Resumen General de las Observaciones de Teledetección para Evaluar la Calidad del Agua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4"/>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spc="-40" dirty="0"/>
              <a:t>Factores Afectando la Calidad del Agua de los Sistemas de Agua </a:t>
            </a:r>
            <a:r>
              <a:rPr lang="es-419" dirty="0"/>
              <a:t>Dulce</a:t>
            </a:r>
          </a:p>
        </p:txBody>
      </p:sp>
      <p:sp>
        <p:nvSpPr>
          <p:cNvPr id="185" name="Google Shape;185;p24"/>
          <p:cNvSpPr txBox="1"/>
          <p:nvPr/>
        </p:nvSpPr>
        <p:spPr>
          <a:xfrm>
            <a:off x="623313" y="1237416"/>
            <a:ext cx="5426955" cy="5032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s-419" sz="2200" b="1" i="0" u="none" strike="noStrike" cap="none" dirty="0">
                <a:solidFill>
                  <a:srgbClr val="53585D"/>
                </a:solidFill>
                <a:latin typeface="Century Gothic"/>
                <a:ea typeface="Century Gothic"/>
                <a:cs typeface="Century Gothic"/>
                <a:sym typeface="Century Gothic"/>
              </a:rPr>
              <a:t>Los factores naturales y antrópicos influyen en la calidad del agua dulce en los lagos.</a:t>
            </a:r>
            <a:endParaRPr lang="es-419" sz="1400" b="1" i="0" u="none" strike="noStrike" cap="none" dirty="0">
              <a:solidFill>
                <a:srgbClr val="000000"/>
              </a:solidFill>
              <a:latin typeface="Arial"/>
              <a:ea typeface="Arial"/>
              <a:cs typeface="Arial"/>
              <a:sym typeface="Arial"/>
            </a:endParaRPr>
          </a:p>
          <a:p>
            <a:pPr marL="0" marR="0" lvl="3" indent="0" algn="l" rtl="0">
              <a:lnSpc>
                <a:spcPct val="100000"/>
              </a:lnSpc>
              <a:spcBef>
                <a:spcPts val="0"/>
              </a:spcBef>
              <a:spcAft>
                <a:spcPts val="0"/>
              </a:spcAft>
              <a:buClr>
                <a:srgbClr val="000000"/>
              </a:buClr>
              <a:buSzPts val="2200"/>
              <a:buFont typeface="Arial"/>
              <a:buNone/>
            </a:pPr>
            <a:endParaRPr lang="es-419" sz="2200" b="0" i="0" u="none" strike="noStrike" cap="none" dirty="0">
              <a:solidFill>
                <a:srgbClr val="53585D"/>
              </a:solidFill>
              <a:latin typeface="Century Gothic"/>
              <a:ea typeface="Century Gothic"/>
              <a:cs typeface="Century Gothic"/>
              <a:sym typeface="Century Gothic"/>
            </a:endParaRPr>
          </a:p>
          <a:p>
            <a:pPr marL="342900" marR="0" lvl="3" indent="-342900" algn="l" rtl="0">
              <a:lnSpc>
                <a:spcPct val="100000"/>
              </a:lnSpc>
              <a:spcBef>
                <a:spcPts val="600"/>
              </a:spcBef>
              <a:spcAft>
                <a:spcPts val="0"/>
              </a:spcAft>
              <a:buClr>
                <a:srgbClr val="000000"/>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Contaminantes de aguas pluviales</a:t>
            </a:r>
            <a:endParaRPr lang="es-419" sz="800" b="0" i="0" u="none" strike="noStrike" cap="none" dirty="0">
              <a:solidFill>
                <a:srgbClr val="53585D"/>
              </a:solidFill>
              <a:latin typeface="Century Gothic"/>
              <a:ea typeface="Century Gothic"/>
              <a:cs typeface="Century Gothic"/>
              <a:sym typeface="Century Gothic"/>
            </a:endParaRPr>
          </a:p>
          <a:p>
            <a:pPr marL="342900" lvl="3" indent="-342900">
              <a:spcBef>
                <a:spcPts val="1200"/>
              </a:spcBef>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Nutrientes en exceso provenientes de escorrentía </a:t>
            </a:r>
            <a:r>
              <a:rPr lang="es-419" sz="2200" dirty="0">
                <a:solidFill>
                  <a:srgbClr val="53585D"/>
                </a:solidFill>
                <a:latin typeface="Century Gothic"/>
                <a:ea typeface="Century Gothic"/>
                <a:cs typeface="Century Gothic"/>
                <a:sym typeface="Century Gothic"/>
              </a:rPr>
              <a:t>y descargas de desechos de zonas agrícolas </a:t>
            </a:r>
            <a:endParaRPr lang="es-419" sz="800" b="0" i="0" u="none" strike="noStrike" cap="none" dirty="0">
              <a:solidFill>
                <a:srgbClr val="53585D"/>
              </a:solidFill>
              <a:latin typeface="Century Gothic"/>
              <a:ea typeface="Century Gothic"/>
              <a:cs typeface="Century Gothic"/>
              <a:sym typeface="Century Gothic"/>
            </a:endParaRPr>
          </a:p>
          <a:p>
            <a:pPr marL="342900" marR="0" lvl="0" indent="-342900" algn="l" rtl="0">
              <a:lnSpc>
                <a:spcPct val="100000"/>
              </a:lnSpc>
              <a:spcBef>
                <a:spcPts val="1200"/>
              </a:spcBef>
              <a:spcAft>
                <a:spcPts val="0"/>
              </a:spcAft>
              <a:buClr>
                <a:srgbClr val="000000"/>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Cambios en la temperatura del agua asociados con cambios en la cobertur</a:t>
            </a:r>
            <a:r>
              <a:rPr lang="es-419" sz="2200" dirty="0">
                <a:solidFill>
                  <a:srgbClr val="53585D"/>
                </a:solidFill>
                <a:latin typeface="Century Gothic"/>
                <a:ea typeface="Century Gothic"/>
                <a:cs typeface="Century Gothic"/>
                <a:sym typeface="Century Gothic"/>
              </a:rPr>
              <a:t>a terrestre alrededor de los cuerpos de agua</a:t>
            </a:r>
            <a:endParaRPr lang="es-419" sz="800" b="0" i="0" u="none" strike="noStrike" cap="none" dirty="0">
              <a:solidFill>
                <a:srgbClr val="53585D"/>
              </a:solidFill>
              <a:latin typeface="Century Gothic"/>
              <a:ea typeface="Century Gothic"/>
              <a:cs typeface="Century Gothic"/>
              <a:sym typeface="Century Gothic"/>
            </a:endParaRPr>
          </a:p>
          <a:p>
            <a:pPr marL="342900" marR="0" lvl="0" indent="-342900" algn="l" rtl="0">
              <a:lnSpc>
                <a:spcPct val="100000"/>
              </a:lnSpc>
              <a:spcBef>
                <a:spcPts val="1200"/>
              </a:spcBef>
              <a:spcAft>
                <a:spcPts val="0"/>
              </a:spcAft>
              <a:buClr>
                <a:srgbClr val="000000"/>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Cambios en los flujos de agua</a:t>
            </a:r>
            <a:endParaRPr lang="es-419" sz="1400" b="0" i="0" u="none" strike="noStrike" cap="none" dirty="0">
              <a:solidFill>
                <a:srgbClr val="000000"/>
              </a:solidFill>
              <a:latin typeface="Arial"/>
              <a:ea typeface="Arial"/>
              <a:cs typeface="Arial"/>
              <a:sym typeface="Arial"/>
            </a:endParaRPr>
          </a:p>
        </p:txBody>
      </p:sp>
      <p:pic>
        <p:nvPicPr>
          <p:cNvPr id="186" name="Google Shape;186;p24"/>
          <p:cNvPicPr preferRelativeResize="0"/>
          <p:nvPr/>
        </p:nvPicPr>
        <p:blipFill rotWithShape="1">
          <a:blip r:embed="rId3">
            <a:alphaModFix/>
          </a:blip>
          <a:srcRect/>
          <a:stretch/>
        </p:blipFill>
        <p:spPr>
          <a:xfrm>
            <a:off x="6243854" y="1407097"/>
            <a:ext cx="5529076" cy="3136621"/>
          </a:xfrm>
          <a:prstGeom prst="rect">
            <a:avLst/>
          </a:prstGeom>
          <a:noFill/>
          <a:ln>
            <a:noFill/>
          </a:ln>
        </p:spPr>
      </p:pic>
      <p:sp>
        <p:nvSpPr>
          <p:cNvPr id="187" name="Google Shape;187;p24"/>
          <p:cNvSpPr txBox="1"/>
          <p:nvPr/>
        </p:nvSpPr>
        <p:spPr>
          <a:xfrm>
            <a:off x="6986696" y="4655828"/>
            <a:ext cx="404339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sng" strike="noStrike" cap="none" dirty="0">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Informe de la Calidad del Agua del Lago Tahoe</a:t>
            </a:r>
            <a:endParaRPr lang="es-419" sz="1800" b="0" i="0" u="none" strike="noStrike" cap="none" dirty="0">
              <a:solidFill>
                <a:srgbClr val="5496AD"/>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lvl="0"/>
            <a:r>
              <a:rPr lang="es-ES" dirty="0"/>
              <a:t>Ejemplos de Observaciones </a:t>
            </a:r>
            <a:r>
              <a:rPr lang="es-ES" i="1" dirty="0"/>
              <a:t>In Situ </a:t>
            </a:r>
            <a:r>
              <a:rPr lang="es-ES" dirty="0"/>
              <a:t>de la Calidad del Agua en Sistemas de Agua Dulce</a:t>
            </a:r>
            <a:endParaRPr dirty="0"/>
          </a:p>
        </p:txBody>
      </p:sp>
      <p:sp>
        <p:nvSpPr>
          <p:cNvPr id="194" name="Google Shape;194;p25"/>
          <p:cNvSpPr txBox="1">
            <a:spLocks noGrp="1"/>
          </p:cNvSpPr>
          <p:nvPr>
            <p:ph type="body" idx="1"/>
          </p:nvPr>
        </p:nvSpPr>
        <p:spPr>
          <a:xfrm>
            <a:off x="242315" y="1130284"/>
            <a:ext cx="5807952" cy="5143516"/>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800"/>
              </a:spcBef>
              <a:spcAft>
                <a:spcPts val="0"/>
              </a:spcAft>
              <a:buSzPts val="2200"/>
              <a:buChar char="•"/>
            </a:pPr>
            <a:r>
              <a:rPr lang="es-419" sz="2400" dirty="0"/>
              <a:t>Concentración de Clorofila</a:t>
            </a:r>
            <a:endParaRPr lang="es-419" dirty="0"/>
          </a:p>
          <a:p>
            <a:pPr marL="457200" lvl="0" indent="-368300" algn="l" rtl="0">
              <a:lnSpc>
                <a:spcPct val="100000"/>
              </a:lnSpc>
              <a:spcBef>
                <a:spcPts val="800"/>
              </a:spcBef>
              <a:spcAft>
                <a:spcPts val="0"/>
              </a:spcAft>
              <a:buSzPts val="2200"/>
              <a:buChar char="•"/>
            </a:pPr>
            <a:r>
              <a:rPr lang="es-419" sz="2400" dirty="0"/>
              <a:t>T</a:t>
            </a:r>
            <a:r>
              <a:rPr lang="es-419" sz="2400" dirty="0">
                <a:solidFill>
                  <a:srgbClr val="53585D"/>
                </a:solidFill>
              </a:rPr>
              <a:t>emperatura</a:t>
            </a:r>
            <a:endParaRPr lang="es-419" dirty="0"/>
          </a:p>
          <a:p>
            <a:pPr marL="457200" lvl="0" indent="-368300" algn="l" rtl="0">
              <a:lnSpc>
                <a:spcPct val="100000"/>
              </a:lnSpc>
              <a:spcBef>
                <a:spcPts val="800"/>
              </a:spcBef>
              <a:spcAft>
                <a:spcPts val="0"/>
              </a:spcAft>
              <a:buSzPts val="2200"/>
              <a:buChar char="•"/>
            </a:pPr>
            <a:r>
              <a:rPr lang="es-419" sz="2400" dirty="0"/>
              <a:t>Claridad del Agua</a:t>
            </a:r>
            <a:endParaRPr lang="es-419" dirty="0"/>
          </a:p>
          <a:p>
            <a:pPr marL="457200" lvl="0" indent="-368300" algn="l" rtl="0">
              <a:lnSpc>
                <a:spcPct val="100000"/>
              </a:lnSpc>
              <a:spcBef>
                <a:spcPts val="800"/>
              </a:spcBef>
              <a:spcAft>
                <a:spcPts val="0"/>
              </a:spcAft>
              <a:buSzPts val="2200"/>
              <a:buChar char="•"/>
            </a:pPr>
            <a:r>
              <a:rPr lang="es-419" sz="2400" dirty="0"/>
              <a:t>N</a:t>
            </a:r>
            <a:r>
              <a:rPr lang="es-419" sz="2400" dirty="0">
                <a:solidFill>
                  <a:srgbClr val="53585D"/>
                </a:solidFill>
              </a:rPr>
              <a:t>utrientes</a:t>
            </a:r>
            <a:endParaRPr lang="es-419" dirty="0"/>
          </a:p>
          <a:p>
            <a:pPr marL="457200" lvl="0" indent="-368300" algn="l" rtl="0">
              <a:lnSpc>
                <a:spcPct val="100000"/>
              </a:lnSpc>
              <a:spcBef>
                <a:spcPts val="800"/>
              </a:spcBef>
              <a:spcAft>
                <a:spcPts val="0"/>
              </a:spcAft>
              <a:buSzPts val="2200"/>
              <a:buChar char="•"/>
            </a:pPr>
            <a:r>
              <a:rPr lang="es-419" sz="2400" dirty="0"/>
              <a:t>M</a:t>
            </a:r>
            <a:r>
              <a:rPr lang="es-419" sz="2400" dirty="0">
                <a:solidFill>
                  <a:srgbClr val="53585D"/>
                </a:solidFill>
              </a:rPr>
              <a:t>etales</a:t>
            </a:r>
            <a:endParaRPr lang="es-419" dirty="0"/>
          </a:p>
          <a:p>
            <a:pPr marL="457200" lvl="0" indent="-368300" algn="l" rtl="0">
              <a:lnSpc>
                <a:spcPct val="100000"/>
              </a:lnSpc>
              <a:spcBef>
                <a:spcPts val="800"/>
              </a:spcBef>
              <a:spcAft>
                <a:spcPts val="0"/>
              </a:spcAft>
              <a:buSzPts val="2200"/>
              <a:buChar char="•"/>
            </a:pPr>
            <a:r>
              <a:rPr lang="es-419" sz="2400" dirty="0">
                <a:solidFill>
                  <a:srgbClr val="53585D"/>
                </a:solidFill>
              </a:rPr>
              <a:t>pH &amp; Alcalinidad</a:t>
            </a:r>
            <a:endParaRPr lang="es-419" dirty="0"/>
          </a:p>
          <a:p>
            <a:pPr marL="457200" lvl="0" indent="-368300" algn="l" rtl="0">
              <a:lnSpc>
                <a:spcPct val="100000"/>
              </a:lnSpc>
              <a:spcBef>
                <a:spcPts val="800"/>
              </a:spcBef>
              <a:spcAft>
                <a:spcPts val="0"/>
              </a:spcAft>
              <a:buSzPts val="2200"/>
              <a:buChar char="•"/>
            </a:pPr>
            <a:r>
              <a:rPr lang="es-419" sz="2400" dirty="0"/>
              <a:t>Materia Orgánica Disuelta</a:t>
            </a:r>
            <a:endParaRPr lang="es-419" dirty="0"/>
          </a:p>
          <a:p>
            <a:pPr marL="146050" lvl="0" indent="0" algn="l" rtl="0">
              <a:lnSpc>
                <a:spcPct val="100000"/>
              </a:lnSpc>
              <a:spcBef>
                <a:spcPts val="800"/>
              </a:spcBef>
              <a:spcAft>
                <a:spcPts val="0"/>
              </a:spcAft>
              <a:buSzPts val="2200"/>
              <a:buNone/>
            </a:pPr>
            <a:endParaRPr lang="es-419" sz="2400" dirty="0">
              <a:solidFill>
                <a:srgbClr val="53585D"/>
              </a:solidFill>
            </a:endParaRPr>
          </a:p>
        </p:txBody>
      </p:sp>
      <p:sp>
        <p:nvSpPr>
          <p:cNvPr id="195" name="Google Shape;195;p25"/>
          <p:cNvSpPr txBox="1">
            <a:spLocks noGrp="1"/>
          </p:cNvSpPr>
          <p:nvPr>
            <p:ph type="body" idx="2"/>
          </p:nvPr>
        </p:nvSpPr>
        <p:spPr>
          <a:xfrm>
            <a:off x="6141732" y="1130282"/>
            <a:ext cx="5807952" cy="5143517"/>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800"/>
              </a:spcBef>
              <a:spcAft>
                <a:spcPts val="0"/>
              </a:spcAft>
              <a:buSzPts val="2200"/>
              <a:buChar char="•"/>
            </a:pPr>
            <a:r>
              <a:rPr lang="es-419" sz="2400" dirty="0">
                <a:solidFill>
                  <a:srgbClr val="53585D"/>
                </a:solidFill>
              </a:rPr>
              <a:t>Fitoplancton</a:t>
            </a:r>
            <a:endParaRPr lang="es-419" dirty="0"/>
          </a:p>
          <a:p>
            <a:pPr marL="457200" lvl="0" indent="-368300" algn="l" rtl="0">
              <a:lnSpc>
                <a:spcPct val="100000"/>
              </a:lnSpc>
              <a:spcBef>
                <a:spcPts val="800"/>
              </a:spcBef>
              <a:spcAft>
                <a:spcPts val="0"/>
              </a:spcAft>
              <a:buSzPts val="2200"/>
              <a:buChar char="•"/>
            </a:pPr>
            <a:r>
              <a:rPr lang="es-419" sz="2400" dirty="0"/>
              <a:t>Ci</a:t>
            </a:r>
            <a:r>
              <a:rPr lang="es-419" sz="2400" dirty="0">
                <a:solidFill>
                  <a:srgbClr val="53585D"/>
                </a:solidFill>
              </a:rPr>
              <a:t>anobacterias</a:t>
            </a:r>
            <a:endParaRPr lang="es-419" dirty="0"/>
          </a:p>
          <a:p>
            <a:pPr marL="457200" lvl="0" indent="-368300" algn="l" rtl="0">
              <a:lnSpc>
                <a:spcPct val="100000"/>
              </a:lnSpc>
              <a:spcBef>
                <a:spcPts val="800"/>
              </a:spcBef>
              <a:spcAft>
                <a:spcPts val="0"/>
              </a:spcAft>
              <a:buSzPts val="2200"/>
              <a:buChar char="•"/>
            </a:pPr>
            <a:r>
              <a:rPr lang="es-419" sz="2400" dirty="0"/>
              <a:t>C</a:t>
            </a:r>
            <a:r>
              <a:rPr lang="es-419" sz="2400" dirty="0">
                <a:solidFill>
                  <a:srgbClr val="53585D"/>
                </a:solidFill>
              </a:rPr>
              <a:t>ondición de Especies Indicadoras</a:t>
            </a:r>
            <a:endParaRPr lang="es-419" dirty="0"/>
          </a:p>
          <a:p>
            <a:pPr marL="457200" lvl="0" indent="-368300" algn="l" rtl="0">
              <a:lnSpc>
                <a:spcPct val="100000"/>
              </a:lnSpc>
              <a:spcBef>
                <a:spcPts val="800"/>
              </a:spcBef>
              <a:spcAft>
                <a:spcPts val="0"/>
              </a:spcAft>
              <a:buSzPts val="2200"/>
              <a:buChar char="•"/>
            </a:pPr>
            <a:r>
              <a:rPr lang="es-419" sz="2400" dirty="0"/>
              <a:t>Sedimentos Suspendidos</a:t>
            </a:r>
            <a:endParaRPr lang="es-419" dirty="0"/>
          </a:p>
          <a:p>
            <a:pPr marL="457200" lvl="0" indent="-368300" algn="l" rtl="0">
              <a:lnSpc>
                <a:spcPct val="100000"/>
              </a:lnSpc>
              <a:spcBef>
                <a:spcPts val="800"/>
              </a:spcBef>
              <a:spcAft>
                <a:spcPts val="0"/>
              </a:spcAft>
              <a:buSzPts val="2200"/>
              <a:buChar char="•"/>
            </a:pPr>
            <a:r>
              <a:rPr lang="es-419" sz="2400" i="1" dirty="0">
                <a:solidFill>
                  <a:srgbClr val="53585D"/>
                </a:solidFill>
              </a:rPr>
              <a:t>E. coli</a:t>
            </a:r>
            <a:endParaRPr lang="es-419" dirty="0"/>
          </a:p>
          <a:p>
            <a:pPr marL="457200" lvl="0" indent="-368300" algn="l" rtl="0">
              <a:lnSpc>
                <a:spcPct val="100000"/>
              </a:lnSpc>
              <a:spcBef>
                <a:spcPts val="800"/>
              </a:spcBef>
              <a:spcAft>
                <a:spcPts val="0"/>
              </a:spcAft>
              <a:buSzPts val="2200"/>
              <a:buChar char="•"/>
            </a:pPr>
            <a:r>
              <a:rPr lang="es-419" sz="2400" dirty="0"/>
              <a:t>P</a:t>
            </a:r>
            <a:r>
              <a:rPr lang="es-419" sz="2400" dirty="0">
                <a:solidFill>
                  <a:srgbClr val="53585D"/>
                </a:solidFill>
              </a:rPr>
              <a:t>lásticos</a:t>
            </a:r>
            <a:endParaRPr lang="es-419" dirty="0"/>
          </a:p>
          <a:p>
            <a:pPr marL="457200" lvl="0" indent="-228600" algn="l" rtl="0">
              <a:lnSpc>
                <a:spcPct val="100000"/>
              </a:lnSpc>
              <a:spcBef>
                <a:spcPts val="800"/>
              </a:spcBef>
              <a:spcAft>
                <a:spcPts val="0"/>
              </a:spcAft>
              <a:buSzPts val="2200"/>
              <a:buNone/>
            </a:pPr>
            <a:endParaRPr lang="es-419" sz="2400" dirty="0">
              <a:solidFill>
                <a:srgbClr val="53585D"/>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Observaciones</a:t>
            </a:r>
            <a:r>
              <a:rPr lang="en-US" dirty="0"/>
              <a:t> </a:t>
            </a:r>
            <a:r>
              <a:rPr lang="en-US" i="1" dirty="0"/>
              <a:t>In Situ </a:t>
            </a:r>
            <a:r>
              <a:rPr lang="en-US" dirty="0"/>
              <a:t>de la Calidad del Agua</a:t>
            </a:r>
            <a:endParaRPr dirty="0"/>
          </a:p>
        </p:txBody>
      </p:sp>
      <p:sp>
        <p:nvSpPr>
          <p:cNvPr id="201" name="Google Shape;201;p26"/>
          <p:cNvSpPr txBox="1">
            <a:spLocks noGrp="1"/>
          </p:cNvSpPr>
          <p:nvPr>
            <p:ph type="body" idx="1"/>
          </p:nvPr>
        </p:nvSpPr>
        <p:spPr>
          <a:xfrm>
            <a:off x="242315" y="1045441"/>
            <a:ext cx="5734415" cy="4899455"/>
          </a:xfrm>
          <a:prstGeom prst="rect">
            <a:avLst/>
          </a:prstGeom>
          <a:noFill/>
          <a:ln>
            <a:noFill/>
          </a:ln>
        </p:spPr>
        <p:txBody>
          <a:bodyPr spcFirstLastPara="1" wrap="square" lIns="0" tIns="60925" rIns="121875" bIns="60925" anchor="t" anchorCtr="0">
            <a:normAutofit fontScale="92500"/>
          </a:bodyPr>
          <a:lstStyle/>
          <a:p>
            <a:pPr marL="457200" lvl="0" indent="-368300" algn="l" rtl="0">
              <a:lnSpc>
                <a:spcPct val="100000"/>
              </a:lnSpc>
              <a:spcBef>
                <a:spcPts val="800"/>
              </a:spcBef>
              <a:spcAft>
                <a:spcPts val="0"/>
              </a:spcAft>
              <a:buClr>
                <a:srgbClr val="53585D"/>
              </a:buClr>
              <a:buSzPts val="2200"/>
              <a:buChar char="•"/>
            </a:pPr>
            <a:r>
              <a:rPr lang="es-419" dirty="0"/>
              <a:t>E</a:t>
            </a:r>
            <a:r>
              <a:rPr lang="es-419" dirty="0">
                <a:latin typeface="Century Gothic"/>
                <a:ea typeface="Century Gothic"/>
                <a:cs typeface="Century Gothic"/>
                <a:sym typeface="Century Gothic"/>
              </a:rPr>
              <a:t>n EE.UU</a:t>
            </a:r>
            <a:r>
              <a:rPr lang="es-419" dirty="0"/>
              <a:t>., hay datos de calidad de agua disponibles del Servicio Geológico de EE.UU. (USGS), la Agencia de Protección Ambiental (EPA) y el Departamento de Agricultura (USDA) distribuidos en el</a:t>
            </a:r>
            <a:r>
              <a:rPr lang="es-419" b="0" i="0" dirty="0">
                <a:latin typeface="Century Gothic"/>
                <a:ea typeface="Century Gothic"/>
                <a:cs typeface="Century Gothic"/>
                <a:sym typeface="Century Gothic"/>
              </a:rPr>
              <a:t> </a:t>
            </a:r>
            <a:r>
              <a:rPr lang="en-US" b="0" i="0" u="sng"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National Water Quality Portal</a:t>
            </a:r>
            <a:r>
              <a:rPr lang="en-US" b="0" i="0" dirty="0">
                <a:latin typeface="Century Gothic"/>
                <a:ea typeface="Century Gothic"/>
                <a:cs typeface="Century Gothic"/>
                <a:sym typeface="Century Gothic"/>
              </a:rPr>
              <a:t>. </a:t>
            </a:r>
            <a:endParaRPr lang="en-US" dirty="0"/>
          </a:p>
          <a:p>
            <a:pPr marL="457200" lvl="0" indent="-368300" algn="l" rtl="0">
              <a:lnSpc>
                <a:spcPct val="100000"/>
              </a:lnSpc>
              <a:spcBef>
                <a:spcPts val="800"/>
              </a:spcBef>
              <a:spcAft>
                <a:spcPts val="0"/>
              </a:spcAft>
              <a:buClr>
                <a:srgbClr val="53585D"/>
              </a:buClr>
              <a:buSzPts val="2200"/>
              <a:buChar char="•"/>
            </a:pPr>
            <a:r>
              <a:rPr lang="es-419" dirty="0">
                <a:latin typeface="Century Gothic"/>
                <a:ea typeface="Century Gothic"/>
                <a:cs typeface="Century Gothic"/>
                <a:sym typeface="Century Gothic"/>
              </a:rPr>
              <a:t>Estas </a:t>
            </a:r>
            <a:r>
              <a:rPr lang="es-419" dirty="0"/>
              <a:t>mediciones son puntuales y no proporcionan cobertura espacial completa de los lago</a:t>
            </a:r>
            <a:r>
              <a:rPr lang="es-419" dirty="0">
                <a:latin typeface="Century Gothic"/>
                <a:ea typeface="Century Gothic"/>
                <a:cs typeface="Century Gothic"/>
                <a:sym typeface="Century Gothic"/>
              </a:rPr>
              <a:t>s.</a:t>
            </a:r>
            <a:endParaRPr lang="es-419" dirty="0"/>
          </a:p>
          <a:p>
            <a:pPr marL="457200" lvl="0" indent="-368300" algn="l" rtl="0">
              <a:lnSpc>
                <a:spcPct val="100000"/>
              </a:lnSpc>
              <a:spcBef>
                <a:spcPts val="800"/>
              </a:spcBef>
              <a:spcAft>
                <a:spcPts val="0"/>
              </a:spcAft>
              <a:buClr>
                <a:srgbClr val="53585D"/>
              </a:buClr>
              <a:buSzPts val="2200"/>
              <a:buChar char="•"/>
            </a:pPr>
            <a:r>
              <a:rPr lang="es-419" dirty="0">
                <a:latin typeface="Century Gothic"/>
                <a:ea typeface="Century Gothic"/>
                <a:cs typeface="Century Gothic"/>
                <a:sym typeface="Century Gothic"/>
              </a:rPr>
              <a:t>La recolección de </a:t>
            </a:r>
            <a:r>
              <a:rPr lang="es-419" dirty="0"/>
              <a:t>muestras de agua y el análisis para el monitoreo de la calidad del agua pueden ser costosos y puede que no tengan cobertura temporal uniform</a:t>
            </a:r>
            <a:r>
              <a:rPr lang="es-419" dirty="0">
                <a:latin typeface="Century Gothic"/>
                <a:ea typeface="Century Gothic"/>
                <a:cs typeface="Century Gothic"/>
                <a:sym typeface="Century Gothic"/>
              </a:rPr>
              <a:t>e.</a:t>
            </a:r>
            <a:endParaRPr lang="es-419" dirty="0"/>
          </a:p>
        </p:txBody>
      </p:sp>
      <p:pic>
        <p:nvPicPr>
          <p:cNvPr id="202" name="Google Shape;202;p26" descr="A screenshot of a website&#10;&#10;Description automatically generated"/>
          <p:cNvPicPr preferRelativeResize="0"/>
          <p:nvPr/>
        </p:nvPicPr>
        <p:blipFill rotWithShape="1">
          <a:blip r:embed="rId4">
            <a:alphaModFix/>
          </a:blip>
          <a:srcRect/>
          <a:stretch/>
        </p:blipFill>
        <p:spPr>
          <a:xfrm>
            <a:off x="6101751" y="1892625"/>
            <a:ext cx="5960881" cy="2033583"/>
          </a:xfrm>
          <a:prstGeom prst="rect">
            <a:avLst/>
          </a:prstGeom>
          <a:noFill/>
          <a:ln w="9525" cap="flat" cmpd="sng">
            <a:solidFill>
              <a:schemeClr val="accent1"/>
            </a:solidFill>
            <a:prstDash val="solid"/>
            <a:round/>
            <a:headEnd type="none" w="sm" len="sm"/>
            <a:tailEnd type="none" w="sm" len="sm"/>
          </a:ln>
        </p:spPr>
      </p:pic>
      <p:sp>
        <p:nvSpPr>
          <p:cNvPr id="203" name="Google Shape;203;p26"/>
          <p:cNvSpPr txBox="1"/>
          <p:nvPr/>
        </p:nvSpPr>
        <p:spPr>
          <a:xfrm>
            <a:off x="7131666" y="4048616"/>
            <a:ext cx="390105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u="sng" dirty="0">
                <a:solidFill>
                  <a:srgbClr val="5496AD"/>
                </a:solidFill>
                <a:latin typeface="Century Gothic"/>
                <a:ea typeface="Century Gothic"/>
                <a:cs typeface="Century Gothic"/>
                <a:sym typeface="Century Gothic"/>
              </a:rPr>
              <a:t>Guía del Usuario del </a:t>
            </a:r>
            <a:r>
              <a:rPr lang="en-US" sz="1800" u="sng" dirty="0">
                <a:solidFill>
                  <a:srgbClr val="5496AD"/>
                </a:solidFill>
                <a:latin typeface="Century Gothic"/>
                <a:ea typeface="Century Gothic"/>
                <a:cs typeface="Century Gothic"/>
                <a:sym typeface="Century Gothic"/>
              </a:rPr>
              <a:t>Water Quality </a:t>
            </a:r>
            <a:r>
              <a:rPr lang="es-419" sz="1800" u="sng" dirty="0">
                <a:solidFill>
                  <a:srgbClr val="5496AD"/>
                </a:solidFill>
                <a:latin typeface="Century Gothic"/>
                <a:ea typeface="Century Gothic"/>
                <a:cs typeface="Century Gothic"/>
                <a:sym typeface="Century Gothic"/>
              </a:rPr>
              <a:t>Portal</a:t>
            </a:r>
            <a:endParaRPr lang="es-419" sz="1800" b="0" i="0" u="none" strike="noStrike" cap="none" dirty="0">
              <a:solidFill>
                <a:srgbClr val="5496AD"/>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sz="2750" dirty="0"/>
              <a:t>¿Para Qué Utilizar Teledetección Satelital para Monitorear la Calidad del Agua?</a:t>
            </a:r>
            <a:endParaRPr lang="es-419" dirty="0"/>
          </a:p>
        </p:txBody>
      </p:sp>
      <p:sp>
        <p:nvSpPr>
          <p:cNvPr id="210" name="Google Shape;210;p27"/>
          <p:cNvSpPr txBox="1">
            <a:spLocks noGrp="1"/>
          </p:cNvSpPr>
          <p:nvPr>
            <p:ph type="body" idx="1"/>
          </p:nvPr>
        </p:nvSpPr>
        <p:spPr>
          <a:xfrm>
            <a:off x="242315" y="1231250"/>
            <a:ext cx="4733863" cy="3635550"/>
          </a:xfrm>
          <a:prstGeom prst="rect">
            <a:avLst/>
          </a:prstGeom>
          <a:noFill/>
          <a:ln>
            <a:noFill/>
          </a:ln>
        </p:spPr>
        <p:txBody>
          <a:bodyPr spcFirstLastPara="1" wrap="square" lIns="0" tIns="60925" rIns="121875" bIns="60925" anchor="t" anchorCtr="0">
            <a:normAutofit fontScale="92500" lnSpcReduction="10000"/>
          </a:bodyPr>
          <a:lstStyle/>
          <a:p>
            <a:pPr marL="457200" lvl="0" indent="-368300" algn="l" rtl="0">
              <a:lnSpc>
                <a:spcPct val="100000"/>
              </a:lnSpc>
              <a:spcBef>
                <a:spcPts val="800"/>
              </a:spcBef>
              <a:spcAft>
                <a:spcPts val="0"/>
              </a:spcAft>
              <a:buSzPts val="2200"/>
              <a:buChar char="•"/>
            </a:pPr>
            <a:r>
              <a:rPr lang="es-419" dirty="0"/>
              <a:t>Observaciones regulares y consistentes sobre grandes áreas</a:t>
            </a:r>
          </a:p>
          <a:p>
            <a:pPr marL="457200" lvl="0" indent="-368300" algn="l" rtl="0">
              <a:lnSpc>
                <a:spcPct val="100000"/>
              </a:lnSpc>
              <a:spcBef>
                <a:spcPts val="800"/>
              </a:spcBef>
              <a:spcAft>
                <a:spcPts val="0"/>
              </a:spcAft>
              <a:buSzPts val="2200"/>
              <a:buChar char="•"/>
            </a:pPr>
            <a:r>
              <a:rPr lang="es-419" dirty="0"/>
              <a:t>Frecuencia de revisita consistente para análisis de series temporales bien estructurados</a:t>
            </a:r>
          </a:p>
          <a:p>
            <a:pPr marL="457200" lvl="0" indent="-368300" algn="l" rtl="0">
              <a:lnSpc>
                <a:spcPct val="100000"/>
              </a:lnSpc>
              <a:spcBef>
                <a:spcPts val="800"/>
              </a:spcBef>
              <a:spcAft>
                <a:spcPts val="0"/>
              </a:spcAft>
              <a:buSzPts val="2200"/>
              <a:buChar char="•"/>
            </a:pPr>
            <a:r>
              <a:rPr lang="es-419" dirty="0"/>
              <a:t>Un gran número de productos de datos disponibles</a:t>
            </a:r>
          </a:p>
          <a:p>
            <a:pPr marL="457200" lvl="0" indent="-368300" algn="l" rtl="0">
              <a:lnSpc>
                <a:spcPct val="100000"/>
              </a:lnSpc>
              <a:spcBef>
                <a:spcPts val="800"/>
              </a:spcBef>
              <a:spcAft>
                <a:spcPts val="0"/>
              </a:spcAft>
              <a:buSzPts val="2200"/>
              <a:buChar char="•"/>
            </a:pPr>
            <a:r>
              <a:rPr lang="es-419" dirty="0"/>
              <a:t>Complementa el muestreo </a:t>
            </a:r>
            <a:r>
              <a:rPr lang="es-419" i="1" dirty="0"/>
              <a:t>in situ</a:t>
            </a:r>
            <a:endParaRPr lang="es-419" dirty="0"/>
          </a:p>
          <a:p>
            <a:pPr marL="457200" lvl="0" indent="-368300" algn="l" rtl="0">
              <a:lnSpc>
                <a:spcPct val="100000"/>
              </a:lnSpc>
              <a:spcBef>
                <a:spcPts val="800"/>
              </a:spcBef>
              <a:spcAft>
                <a:spcPts val="0"/>
              </a:spcAft>
              <a:buSzPts val="2200"/>
              <a:buChar char="•"/>
            </a:pPr>
            <a:r>
              <a:rPr lang="es-419" dirty="0"/>
              <a:t>Mayormente gratis y de acceso abierto</a:t>
            </a:r>
          </a:p>
        </p:txBody>
      </p:sp>
      <p:pic>
        <p:nvPicPr>
          <p:cNvPr id="211" name="Google Shape;211;p27" descr="A map of a lake&#10;&#10;Description automatically generated"/>
          <p:cNvPicPr preferRelativeResize="0"/>
          <p:nvPr/>
        </p:nvPicPr>
        <p:blipFill rotWithShape="1">
          <a:blip r:embed="rId3">
            <a:alphaModFix/>
          </a:blip>
          <a:srcRect/>
          <a:stretch/>
        </p:blipFill>
        <p:spPr>
          <a:xfrm>
            <a:off x="5248210" y="1497495"/>
            <a:ext cx="3107974" cy="2444474"/>
          </a:xfrm>
          <a:prstGeom prst="rect">
            <a:avLst/>
          </a:prstGeom>
          <a:noFill/>
          <a:ln>
            <a:noFill/>
          </a:ln>
        </p:spPr>
      </p:pic>
      <p:sp>
        <p:nvSpPr>
          <p:cNvPr id="212" name="Google Shape;212;p27"/>
          <p:cNvSpPr txBox="1"/>
          <p:nvPr/>
        </p:nvSpPr>
        <p:spPr>
          <a:xfrm>
            <a:off x="5104112" y="3985262"/>
            <a:ext cx="3396169"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419" sz="1600" u="sng" dirty="0">
                <a:solidFill>
                  <a:srgbClr val="5496AD"/>
                </a:solidFill>
                <a:latin typeface="Century Gothic"/>
                <a:ea typeface="Century Gothic"/>
                <a:cs typeface="Century Gothic"/>
                <a:sym typeface="Century Gothic"/>
              </a:rPr>
              <a:t>Ubicaciones de Datos de Boyas del Lago Erie Occidental del Laboratorio Ambiental de los Grandes Lagos de la NOAA</a:t>
            </a:r>
            <a:endParaRPr lang="es-419" sz="1600" b="0" i="0" u="none" strike="noStrike" cap="none" dirty="0">
              <a:solidFill>
                <a:srgbClr val="5496AD"/>
              </a:solidFill>
              <a:latin typeface="Century Gothic"/>
              <a:ea typeface="Century Gothic"/>
              <a:cs typeface="Century Gothic"/>
              <a:sym typeface="Century Gothic"/>
            </a:endParaRPr>
          </a:p>
        </p:txBody>
      </p:sp>
      <p:pic>
        <p:nvPicPr>
          <p:cNvPr id="213" name="Google Shape;213;p27"/>
          <p:cNvPicPr preferRelativeResize="0"/>
          <p:nvPr/>
        </p:nvPicPr>
        <p:blipFill rotWithShape="1">
          <a:blip r:embed="rId4">
            <a:alphaModFix/>
          </a:blip>
          <a:srcRect t="54346" r="-1763"/>
          <a:stretch/>
        </p:blipFill>
        <p:spPr>
          <a:xfrm>
            <a:off x="8484118" y="1971725"/>
            <a:ext cx="3593614" cy="1723501"/>
          </a:xfrm>
          <a:prstGeom prst="rect">
            <a:avLst/>
          </a:prstGeom>
          <a:noFill/>
          <a:ln>
            <a:noFill/>
          </a:ln>
        </p:spPr>
      </p:pic>
      <p:sp>
        <p:nvSpPr>
          <p:cNvPr id="214" name="Google Shape;214;p27"/>
          <p:cNvSpPr txBox="1"/>
          <p:nvPr/>
        </p:nvSpPr>
        <p:spPr>
          <a:xfrm>
            <a:off x="8686863" y="3738519"/>
            <a:ext cx="3188123"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419" sz="1600" b="0" i="0" u="sng" strike="noStrike" cap="none" dirty="0">
                <a:solidFill>
                  <a:srgbClr val="5496AD"/>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De Landsat: Una floración de cianobacterias de agua dulce es la fuente del color verde brillante en el oeste del Lago Erie</a:t>
            </a:r>
            <a:endParaRPr lang="es-419" sz="1600" b="0" i="0" u="none" strike="noStrike" cap="none" dirty="0">
              <a:solidFill>
                <a:srgbClr val="5496AD"/>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8"/>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Algunos Indicadores de la Calidad del Agua Que los Satélites Pueden Observar</a:t>
            </a:r>
          </a:p>
        </p:txBody>
      </p:sp>
      <p:sp>
        <p:nvSpPr>
          <p:cNvPr id="221" name="Google Shape;221;p28"/>
          <p:cNvSpPr txBox="1">
            <a:spLocks noGrp="1"/>
          </p:cNvSpPr>
          <p:nvPr>
            <p:ph type="body" idx="1"/>
          </p:nvPr>
        </p:nvSpPr>
        <p:spPr>
          <a:xfrm>
            <a:off x="355437" y="1186845"/>
            <a:ext cx="5807952" cy="5143516"/>
          </a:xfrm>
          <a:prstGeom prst="rect">
            <a:avLst/>
          </a:prstGeom>
          <a:noFill/>
          <a:ln>
            <a:noFill/>
          </a:ln>
        </p:spPr>
        <p:txBody>
          <a:bodyPr spcFirstLastPara="1" wrap="square" lIns="0" tIns="60925" rIns="121875" bIns="60925" anchor="t" anchorCtr="0">
            <a:normAutofit/>
          </a:bodyPr>
          <a:lstStyle/>
          <a:p>
            <a:pPr lvl="0"/>
            <a:r>
              <a:rPr lang="es-ES" dirty="0"/>
              <a:t>Materia Orgánica Disuelta Coloreada (CDOM por sus siglas en inglés</a:t>
            </a:r>
            <a:r>
              <a:rPr lang="en-US" dirty="0"/>
              <a:t>)</a:t>
            </a:r>
            <a:endParaRPr dirty="0"/>
          </a:p>
          <a:p>
            <a:pPr marL="457200" lvl="0" indent="-368300" algn="l" rtl="0">
              <a:lnSpc>
                <a:spcPct val="100000"/>
              </a:lnSpc>
              <a:spcBef>
                <a:spcPts val="800"/>
              </a:spcBef>
              <a:spcAft>
                <a:spcPts val="0"/>
              </a:spcAft>
              <a:buSzPts val="2200"/>
              <a:buChar char="•"/>
            </a:pPr>
            <a:r>
              <a:rPr lang="es-419" dirty="0"/>
              <a:t>Clorofila-a (Fitoplancton)</a:t>
            </a:r>
          </a:p>
          <a:p>
            <a:pPr marL="457200" lvl="0" indent="-368300" algn="l" rtl="0">
              <a:lnSpc>
                <a:spcPct val="100000"/>
              </a:lnSpc>
              <a:spcBef>
                <a:spcPts val="800"/>
              </a:spcBef>
              <a:spcAft>
                <a:spcPts val="0"/>
              </a:spcAft>
              <a:buSzPts val="2200"/>
              <a:buChar char="•"/>
            </a:pPr>
            <a:r>
              <a:rPr lang="es-419" dirty="0"/>
              <a:t>Sólidos en Suspensión Totales (TSS)</a:t>
            </a:r>
          </a:p>
          <a:p>
            <a:pPr lvl="0"/>
            <a:r>
              <a:rPr lang="es-ES" dirty="0"/>
              <a:t>Altura de la Línea de Fluorescencia</a:t>
            </a:r>
            <a:endParaRPr lang="es-419" dirty="0"/>
          </a:p>
          <a:p>
            <a:pPr marL="457200" lvl="0" indent="-368300" algn="l" rtl="0">
              <a:lnSpc>
                <a:spcPct val="100000"/>
              </a:lnSpc>
              <a:spcBef>
                <a:spcPts val="800"/>
              </a:spcBef>
              <a:spcAft>
                <a:spcPts val="0"/>
              </a:spcAft>
              <a:buSzPts val="2200"/>
              <a:buChar char="•"/>
            </a:pPr>
            <a:r>
              <a:rPr lang="es-419" dirty="0"/>
              <a:t>Profundidad Eufótica</a:t>
            </a:r>
          </a:p>
          <a:p>
            <a:pPr marL="457200" lvl="0" indent="-368300" algn="l" rtl="0">
              <a:lnSpc>
                <a:spcPct val="100000"/>
              </a:lnSpc>
              <a:spcBef>
                <a:spcPts val="800"/>
              </a:spcBef>
              <a:spcAft>
                <a:spcPts val="0"/>
              </a:spcAft>
              <a:buSzPts val="2200"/>
              <a:buChar char="•"/>
            </a:pPr>
            <a:r>
              <a:rPr lang="es-419" dirty="0"/>
              <a:t>Atenuación de la Luz Difusa</a:t>
            </a:r>
          </a:p>
          <a:p>
            <a:pPr lvl="0"/>
            <a:r>
              <a:rPr lang="es-419" dirty="0"/>
              <a:t>Temperatura Superficial Marina (SST)</a:t>
            </a:r>
          </a:p>
          <a:p>
            <a:pPr marL="457200" lvl="0" indent="-368300" algn="l" rtl="0">
              <a:lnSpc>
                <a:spcPct val="100000"/>
              </a:lnSpc>
              <a:spcBef>
                <a:spcPts val="800"/>
              </a:spcBef>
              <a:spcAft>
                <a:spcPts val="0"/>
              </a:spcAft>
              <a:buClr>
                <a:srgbClr val="53585D"/>
              </a:buClr>
              <a:buSzPts val="2200"/>
              <a:buChar char="•"/>
            </a:pPr>
            <a:r>
              <a:rPr lang="es-419" dirty="0"/>
              <a:t>Salinidad</a:t>
            </a:r>
          </a:p>
          <a:p>
            <a:pPr marL="457200" lvl="0" indent="-228600" algn="l" rtl="0">
              <a:lnSpc>
                <a:spcPct val="100000"/>
              </a:lnSpc>
              <a:spcBef>
                <a:spcPts val="800"/>
              </a:spcBef>
              <a:spcAft>
                <a:spcPts val="0"/>
              </a:spcAft>
              <a:buSzPts val="2200"/>
              <a:buNone/>
            </a:pPr>
            <a:endParaRPr dirty="0"/>
          </a:p>
        </p:txBody>
      </p:sp>
      <p:pic>
        <p:nvPicPr>
          <p:cNvPr id="222" name="Google Shape;222;p28"/>
          <p:cNvPicPr preferRelativeResize="0"/>
          <p:nvPr/>
        </p:nvPicPr>
        <p:blipFill rotWithShape="1">
          <a:blip r:embed="rId3">
            <a:alphaModFix/>
          </a:blip>
          <a:srcRect/>
          <a:stretch/>
        </p:blipFill>
        <p:spPr>
          <a:xfrm>
            <a:off x="6095714" y="1264459"/>
            <a:ext cx="5195910" cy="4015021"/>
          </a:xfrm>
          <a:prstGeom prst="rect">
            <a:avLst/>
          </a:prstGeom>
          <a:noFill/>
          <a:ln>
            <a:noFill/>
          </a:ln>
        </p:spPr>
      </p:pic>
      <p:sp>
        <p:nvSpPr>
          <p:cNvPr id="223" name="Google Shape;223;p28"/>
          <p:cNvSpPr txBox="1"/>
          <p:nvPr/>
        </p:nvSpPr>
        <p:spPr>
          <a:xfrm>
            <a:off x="6796643" y="5260147"/>
            <a:ext cx="379405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419" sz="1600" b="0" i="0" u="sng" strike="noStrike" cap="none" dirty="0">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Calidad del Agua de Satélite Extraía para el Lago </a:t>
            </a:r>
            <a:r>
              <a:rPr lang="es-419" sz="1600" b="0" i="0" u="sng" strike="noStrike" cap="none" dirty="0" err="1">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Winnebago</a:t>
            </a:r>
            <a:r>
              <a:rPr lang="es-419" sz="1600" b="0" i="0" u="sng" strike="noStrike" cap="none" dirty="0">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 el 26/07/2016</a:t>
            </a:r>
            <a:endParaRPr lang="es-419" sz="1600" b="0" i="0" u="none" strike="noStrike" cap="none" dirty="0">
              <a:solidFill>
                <a:srgbClr val="5496AD"/>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636105" y="4989442"/>
            <a:ext cx="11310730" cy="1311966"/>
          </a:xfrm>
          <a:prstGeom prst="rect">
            <a:avLst/>
          </a:prstGeom>
          <a:noFill/>
          <a:ln>
            <a:noFill/>
          </a:ln>
        </p:spPr>
        <p:txBody>
          <a:bodyPr spcFirstLastPara="1" wrap="square" lIns="121875" tIns="60925" rIns="121875" bIns="60925" anchor="ctr" anchorCtr="0">
            <a:noAutofit/>
          </a:bodyPr>
          <a:lstStyle/>
          <a:p>
            <a:pPr marL="0" lvl="0" indent="0" algn="ctr" rtl="0">
              <a:lnSpc>
                <a:spcPct val="100000"/>
              </a:lnSpc>
              <a:spcBef>
                <a:spcPts val="0"/>
              </a:spcBef>
              <a:spcAft>
                <a:spcPts val="0"/>
              </a:spcAft>
              <a:buSzPts val="1400"/>
              <a:buNone/>
            </a:pPr>
            <a:br>
              <a:rPr lang="es-419" sz="3200" dirty="0">
                <a:solidFill>
                  <a:schemeClr val="dk1"/>
                </a:solidFill>
                <a:latin typeface="Century Gothic"/>
                <a:ea typeface="Century Gothic"/>
                <a:cs typeface="Century Gothic"/>
                <a:sym typeface="Century Gothic"/>
              </a:rPr>
            </a:br>
            <a:r>
              <a:rPr lang="es-419" sz="3200" dirty="0">
                <a:latin typeface="Century Gothic"/>
                <a:ea typeface="Century Gothic"/>
                <a:cs typeface="Century Gothic"/>
                <a:sym typeface="Century Gothic"/>
              </a:rPr>
              <a:t>1</a:t>
            </a:r>
            <a:r>
              <a:rPr lang="es-419" sz="3200" baseline="30000" dirty="0">
                <a:latin typeface="Century Gothic"/>
                <a:ea typeface="Century Gothic"/>
                <a:cs typeface="Century Gothic"/>
                <a:sym typeface="Century Gothic"/>
              </a:rPr>
              <a:t>ra</a:t>
            </a:r>
            <a:r>
              <a:rPr lang="es-419" sz="3200" dirty="0">
                <a:latin typeface="Century Gothic"/>
                <a:ea typeface="Century Gothic"/>
                <a:cs typeface="Century Gothic"/>
                <a:sym typeface="Century Gothic"/>
              </a:rPr>
              <a:t> Parte</a:t>
            </a:r>
            <a:br>
              <a:rPr lang="es-419" sz="3200" dirty="0">
                <a:latin typeface="Century Gothic"/>
                <a:ea typeface="Century Gothic"/>
                <a:cs typeface="Century Gothic"/>
                <a:sym typeface="Century Gothic"/>
              </a:rPr>
            </a:br>
            <a:r>
              <a:rPr lang="es-419" sz="3200" b="1" i="0" dirty="0">
                <a:latin typeface="Century Gothic"/>
                <a:ea typeface="Century Gothic"/>
                <a:cs typeface="Century Gothic"/>
                <a:sym typeface="Century Gothic"/>
              </a:rPr>
              <a:t>Resumen General de las Observaciones de Teledetección Para Evaluar la Calidad del Agua</a:t>
            </a:r>
            <a:endParaRPr lang="es-419"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txBox="1"/>
          <p:nvPr/>
        </p:nvSpPr>
        <p:spPr>
          <a:xfrm>
            <a:off x="6096000" y="984952"/>
            <a:ext cx="4070733" cy="5047446"/>
          </a:xfrm>
          <a:prstGeom prst="rect">
            <a:avLst/>
          </a:prstGeom>
          <a:noFill/>
          <a:ln>
            <a:noFill/>
          </a:ln>
        </p:spPr>
        <p:txBody>
          <a:bodyPr spcFirstLastPara="1" wrap="square" lIns="0" tIns="60925" rIns="121875" bIns="60925" anchor="t" anchorCtr="0">
            <a:normAutofit/>
          </a:bodyPr>
          <a:lstStyle/>
          <a:p>
            <a:pPr marL="88900" marR="0" lvl="0" indent="0" algn="ctr" rtl="0">
              <a:lnSpc>
                <a:spcPct val="100000"/>
              </a:lnSpc>
              <a:spcBef>
                <a:spcPts val="800"/>
              </a:spcBef>
              <a:spcAft>
                <a:spcPts val="0"/>
              </a:spcAft>
              <a:buClr>
                <a:srgbClr val="53585D"/>
              </a:buClr>
              <a:buSzPts val="2200"/>
              <a:buFont typeface="Arial"/>
              <a:buNone/>
            </a:pPr>
            <a:r>
              <a:rPr lang="en-US" sz="2200" b="1" i="0" u="none" strike="noStrike" cap="none" dirty="0">
                <a:solidFill>
                  <a:srgbClr val="53585D"/>
                </a:solidFill>
                <a:latin typeface="Century Gothic"/>
                <a:ea typeface="Century Gothic"/>
                <a:cs typeface="Century Gothic"/>
                <a:sym typeface="Century Gothic"/>
              </a:rPr>
              <a:t>Sean McCartney</a:t>
            </a:r>
            <a:endParaRPr dirty="0"/>
          </a:p>
          <a:p>
            <a:pPr marL="88900" marR="0" lvl="0" indent="0" algn="ctr" rtl="0">
              <a:lnSpc>
                <a:spcPct val="100000"/>
              </a:lnSpc>
              <a:spcBef>
                <a:spcPts val="800"/>
              </a:spcBef>
              <a:spcAft>
                <a:spcPts val="0"/>
              </a:spcAft>
              <a:buClr>
                <a:srgbClr val="53585D"/>
              </a:buClr>
              <a:buSzPts val="2200"/>
              <a:buFont typeface="Arial"/>
              <a:buNone/>
            </a:pPr>
            <a:r>
              <a:rPr lang="en-US" sz="2200" b="0" i="0" u="none" strike="noStrike" cap="none" dirty="0">
                <a:solidFill>
                  <a:srgbClr val="53585D"/>
                </a:solidFill>
                <a:latin typeface="Century Gothic"/>
                <a:ea typeface="Century Gothic"/>
                <a:cs typeface="Century Gothic"/>
                <a:sym typeface="Century Gothic"/>
              </a:rPr>
              <a:t>Instructor, </a:t>
            </a:r>
            <a:r>
              <a:rPr lang="es-419" sz="2200" b="0" i="0" u="none" strike="noStrike" cap="none" dirty="0">
                <a:solidFill>
                  <a:srgbClr val="53585D"/>
                </a:solidFill>
                <a:latin typeface="Century Gothic"/>
                <a:ea typeface="Century Gothic"/>
                <a:cs typeface="Century Gothic"/>
                <a:sym typeface="Century Gothic"/>
              </a:rPr>
              <a:t>Agua y Desastres</a:t>
            </a:r>
          </a:p>
        </p:txBody>
      </p:sp>
      <p:sp>
        <p:nvSpPr>
          <p:cNvPr id="145" name="Google Shape;145;p16"/>
          <p:cNvSpPr txBox="1"/>
          <p:nvPr/>
        </p:nvSpPr>
        <p:spPr>
          <a:xfrm>
            <a:off x="7381874" y="2311974"/>
            <a:ext cx="225742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AGRICULTURE</a:t>
            </a:r>
            <a:endParaRPr dirty="0"/>
          </a:p>
        </p:txBody>
      </p:sp>
      <p:sp>
        <p:nvSpPr>
          <p:cNvPr id="146" name="Google Shape;146;p16"/>
          <p:cNvSpPr txBox="1"/>
          <p:nvPr/>
        </p:nvSpPr>
        <p:spPr>
          <a:xfrm>
            <a:off x="7367585" y="2807292"/>
            <a:ext cx="225742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CAPACITY BUILDING</a:t>
            </a:r>
            <a:endParaRPr dirty="0"/>
          </a:p>
        </p:txBody>
      </p:sp>
      <p:sp>
        <p:nvSpPr>
          <p:cNvPr id="147" name="Google Shape;147;p16"/>
          <p:cNvSpPr txBox="1"/>
          <p:nvPr/>
        </p:nvSpPr>
        <p:spPr>
          <a:xfrm>
            <a:off x="7372349" y="3320220"/>
            <a:ext cx="274320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CLIMATE &amp; RESILIENCE</a:t>
            </a:r>
            <a:endParaRPr dirty="0"/>
          </a:p>
        </p:txBody>
      </p:sp>
      <p:sp>
        <p:nvSpPr>
          <p:cNvPr id="148" name="Google Shape;148;p16"/>
          <p:cNvSpPr txBox="1"/>
          <p:nvPr/>
        </p:nvSpPr>
        <p:spPr>
          <a:xfrm>
            <a:off x="7381874" y="3833148"/>
            <a:ext cx="274320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DISASTERS</a:t>
            </a:r>
            <a:endParaRPr dirty="0"/>
          </a:p>
        </p:txBody>
      </p:sp>
      <p:sp>
        <p:nvSpPr>
          <p:cNvPr id="149" name="Google Shape;149;p16"/>
          <p:cNvSpPr txBox="1"/>
          <p:nvPr/>
        </p:nvSpPr>
        <p:spPr>
          <a:xfrm>
            <a:off x="7367585" y="4331843"/>
            <a:ext cx="317658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ECOLOGICAL CONSERVATION</a:t>
            </a:r>
            <a:endParaRPr dirty="0"/>
          </a:p>
        </p:txBody>
      </p:sp>
      <p:sp>
        <p:nvSpPr>
          <p:cNvPr id="150" name="Google Shape;150;p16"/>
          <p:cNvSpPr txBox="1"/>
          <p:nvPr/>
        </p:nvSpPr>
        <p:spPr>
          <a:xfrm>
            <a:off x="7381874" y="4837520"/>
            <a:ext cx="317658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HEALTH &amp; AIR QUALITY</a:t>
            </a:r>
            <a:endParaRPr dirty="0"/>
          </a:p>
        </p:txBody>
      </p:sp>
      <p:sp>
        <p:nvSpPr>
          <p:cNvPr id="151" name="Google Shape;151;p16"/>
          <p:cNvSpPr txBox="1"/>
          <p:nvPr/>
        </p:nvSpPr>
        <p:spPr>
          <a:xfrm>
            <a:off x="7367584" y="5347126"/>
            <a:ext cx="3176587"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chemeClr val="lt1"/>
                </a:solidFill>
                <a:latin typeface="Century Gothic"/>
                <a:ea typeface="Century Gothic"/>
                <a:cs typeface="Century Gothic"/>
                <a:sym typeface="Century Gothic"/>
              </a:rPr>
              <a:t>WATER RESOURCES</a:t>
            </a:r>
            <a:endParaRPr dirty="0"/>
          </a:p>
        </p:txBody>
      </p:sp>
      <p:sp>
        <p:nvSpPr>
          <p:cNvPr id="152" name="Google Shape;152;p16"/>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lvl="0"/>
            <a:r>
              <a:rPr lang="es-419" dirty="0"/>
              <a:t>1</a:t>
            </a:r>
            <a:r>
              <a:rPr lang="es-419" baseline="30000" dirty="0"/>
              <a:t>ra</a:t>
            </a:r>
            <a:r>
              <a:rPr lang="es-419" dirty="0"/>
              <a:t> Parte- Formadores</a:t>
            </a:r>
          </a:p>
        </p:txBody>
      </p:sp>
      <p:pic>
        <p:nvPicPr>
          <p:cNvPr id="153" name="Google Shape;153;p16"/>
          <p:cNvPicPr preferRelativeResize="0"/>
          <p:nvPr/>
        </p:nvPicPr>
        <p:blipFill rotWithShape="1">
          <a:blip r:embed="rId3">
            <a:alphaModFix/>
          </a:blip>
          <a:srcRect/>
          <a:stretch/>
        </p:blipFill>
        <p:spPr>
          <a:xfrm>
            <a:off x="6646244" y="6158820"/>
            <a:ext cx="4237280" cy="673424"/>
          </a:xfrm>
          <a:prstGeom prst="rect">
            <a:avLst/>
          </a:prstGeom>
          <a:noFill/>
          <a:ln>
            <a:noFill/>
          </a:ln>
        </p:spPr>
      </p:pic>
      <p:pic>
        <p:nvPicPr>
          <p:cNvPr id="154" name="Google Shape;154;p16" descr="A person in a white shirt and tie&#10;&#10;Description automatically generated with medium confidence"/>
          <p:cNvPicPr preferRelativeResize="0"/>
          <p:nvPr/>
        </p:nvPicPr>
        <p:blipFill rotWithShape="1">
          <a:blip r:embed="rId4">
            <a:alphaModFix/>
          </a:blip>
          <a:srcRect/>
          <a:stretch/>
        </p:blipFill>
        <p:spPr>
          <a:xfrm>
            <a:off x="6569232" y="2257254"/>
            <a:ext cx="3124268" cy="3428426"/>
          </a:xfrm>
          <a:prstGeom prst="rect">
            <a:avLst/>
          </a:prstGeom>
          <a:noFill/>
          <a:ln>
            <a:noFill/>
          </a:ln>
        </p:spPr>
      </p:pic>
      <p:pic>
        <p:nvPicPr>
          <p:cNvPr id="155" name="Google Shape;155;p16" descr="A picture containing tree, human face, person, outdoor&#10;&#10;Description automatically generated"/>
          <p:cNvPicPr preferRelativeResize="0"/>
          <p:nvPr/>
        </p:nvPicPr>
        <p:blipFill rotWithShape="1">
          <a:blip r:embed="rId5">
            <a:alphaModFix/>
          </a:blip>
          <a:srcRect/>
          <a:stretch/>
        </p:blipFill>
        <p:spPr>
          <a:xfrm>
            <a:off x="2184132" y="2257253"/>
            <a:ext cx="3121247" cy="3428427"/>
          </a:xfrm>
          <a:prstGeom prst="rect">
            <a:avLst/>
          </a:prstGeom>
          <a:noFill/>
          <a:ln>
            <a:noFill/>
          </a:ln>
        </p:spPr>
      </p:pic>
      <p:sp>
        <p:nvSpPr>
          <p:cNvPr id="156" name="Google Shape;156;p16"/>
          <p:cNvSpPr txBox="1">
            <a:spLocks noGrp="1"/>
          </p:cNvSpPr>
          <p:nvPr>
            <p:ph type="body" idx="1"/>
          </p:nvPr>
        </p:nvSpPr>
        <p:spPr>
          <a:xfrm>
            <a:off x="1704321" y="984952"/>
            <a:ext cx="4079023" cy="5047446"/>
          </a:xfrm>
          <a:prstGeom prst="rect">
            <a:avLst/>
          </a:prstGeom>
          <a:noFill/>
          <a:ln>
            <a:noFill/>
          </a:ln>
        </p:spPr>
        <p:txBody>
          <a:bodyPr spcFirstLastPara="1" wrap="square" lIns="0" tIns="60925" rIns="121875" bIns="60925" anchor="t" anchorCtr="0">
            <a:normAutofit/>
          </a:bodyPr>
          <a:lstStyle/>
          <a:p>
            <a:pPr marL="88900" lvl="0" indent="0" algn="ctr" rtl="0">
              <a:lnSpc>
                <a:spcPct val="100000"/>
              </a:lnSpc>
              <a:spcBef>
                <a:spcPts val="800"/>
              </a:spcBef>
              <a:spcAft>
                <a:spcPts val="0"/>
              </a:spcAft>
              <a:buSzPts val="2200"/>
              <a:buNone/>
            </a:pPr>
            <a:r>
              <a:rPr lang="en-US" b="1" dirty="0"/>
              <a:t>Amita Mehta</a:t>
            </a:r>
            <a:endParaRPr dirty="0"/>
          </a:p>
          <a:p>
            <a:pPr marL="88900" lvl="0" indent="0" algn="ctr" rtl="0">
              <a:lnSpc>
                <a:spcPct val="100000"/>
              </a:lnSpc>
              <a:spcBef>
                <a:spcPts val="800"/>
              </a:spcBef>
              <a:spcAft>
                <a:spcPts val="0"/>
              </a:spcAft>
              <a:buSzPts val="2200"/>
              <a:buNone/>
            </a:pPr>
            <a:r>
              <a:rPr lang="es-419" b="0" i="0" dirty="0">
                <a:latin typeface="Century Gothic"/>
                <a:ea typeface="Century Gothic"/>
                <a:cs typeface="Century Gothic"/>
                <a:sym typeface="Century Gothic"/>
              </a:rPr>
              <a:t>Instructora, Agua y </a:t>
            </a:r>
            <a:r>
              <a:rPr lang="es-419" dirty="0"/>
              <a:t>Desastres</a:t>
            </a:r>
            <a:endParaRPr lang="es-419" dirty="0">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1"/>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1</a:t>
            </a:r>
            <a:r>
              <a:rPr lang="es-419" baseline="30000" dirty="0"/>
              <a:t>ra </a:t>
            </a:r>
            <a:r>
              <a:rPr lang="es-419" dirty="0"/>
              <a:t>Parte- Objetivos</a:t>
            </a:r>
          </a:p>
        </p:txBody>
      </p:sp>
      <p:sp>
        <p:nvSpPr>
          <p:cNvPr id="251" name="Google Shape;251;p31"/>
          <p:cNvSpPr txBox="1">
            <a:spLocks noGrp="1"/>
          </p:cNvSpPr>
          <p:nvPr>
            <p:ph type="body" idx="1"/>
          </p:nvPr>
        </p:nvSpPr>
        <p:spPr>
          <a:xfrm>
            <a:off x="242315" y="1117032"/>
            <a:ext cx="11707369" cy="5056204"/>
          </a:xfrm>
          <a:prstGeom prst="rect">
            <a:avLst/>
          </a:prstGeom>
          <a:noFill/>
          <a:ln>
            <a:noFill/>
          </a:ln>
        </p:spPr>
        <p:txBody>
          <a:bodyPr spcFirstLastPara="1" wrap="square" lIns="0" tIns="60925" rIns="121875" bIns="60925" anchor="t" anchorCtr="0">
            <a:normAutofit fontScale="92500"/>
          </a:bodyPr>
          <a:lstStyle/>
          <a:p>
            <a:pPr marL="88900" lvl="0" indent="0" algn="l" rtl="0">
              <a:lnSpc>
                <a:spcPct val="100000"/>
              </a:lnSpc>
              <a:spcBef>
                <a:spcPts val="800"/>
              </a:spcBef>
              <a:spcAft>
                <a:spcPts val="0"/>
              </a:spcAft>
              <a:buSzPts val="2200"/>
              <a:buNone/>
            </a:pPr>
            <a:r>
              <a:rPr lang="es-419" dirty="0"/>
              <a:t>Al final de la 1</a:t>
            </a:r>
            <a:r>
              <a:rPr lang="es-419" baseline="30000" dirty="0"/>
              <a:t>ra</a:t>
            </a:r>
            <a:r>
              <a:rPr lang="es-419" dirty="0"/>
              <a:t> Parte, las/los participantes podrán hacer lo siguiente:</a:t>
            </a:r>
          </a:p>
          <a:p>
            <a:pPr lvl="0"/>
            <a:r>
              <a:rPr lang="es-ES" dirty="0"/>
              <a:t>Describir observaciones de alta resolución espacial y espectral de última generación para la teledetección de la calidad del agua y su acceso usando </a:t>
            </a:r>
            <a:r>
              <a:rPr lang="en-US" dirty="0"/>
              <a:t>Google Earth Engine </a:t>
            </a:r>
            <a:r>
              <a:rPr lang="es-419" dirty="0"/>
              <a:t>(GEE)</a:t>
            </a:r>
          </a:p>
          <a:p>
            <a:pPr marL="457200" lvl="0" indent="-368300" algn="l" rtl="0">
              <a:lnSpc>
                <a:spcPct val="100000"/>
              </a:lnSpc>
              <a:spcBef>
                <a:spcPts val="800"/>
              </a:spcBef>
              <a:spcAft>
                <a:spcPts val="0"/>
              </a:spcAft>
              <a:buClr>
                <a:srgbClr val="53585D"/>
              </a:buClr>
              <a:buSzPts val="2200"/>
              <a:buChar char="•"/>
            </a:pPr>
            <a:r>
              <a:rPr lang="es-419" dirty="0"/>
              <a:t>Entender el procedimiento de desarrollo de algoritmos para la teledetección de la Calidad del Agua (CA)</a:t>
            </a:r>
          </a:p>
          <a:p>
            <a:pPr marL="457200" lvl="0" indent="-368300" algn="l" rtl="0">
              <a:lnSpc>
                <a:spcPct val="100000"/>
              </a:lnSpc>
              <a:spcBef>
                <a:spcPts val="800"/>
              </a:spcBef>
              <a:spcAft>
                <a:spcPts val="0"/>
              </a:spcAft>
              <a:buClr>
                <a:srgbClr val="53585D"/>
              </a:buClr>
              <a:buSzPts val="2200"/>
              <a:buChar char="•"/>
            </a:pPr>
            <a:r>
              <a:rPr lang="es-419" dirty="0"/>
              <a:t>Describir mediciones </a:t>
            </a:r>
            <a:r>
              <a:rPr lang="es-419" i="1" dirty="0"/>
              <a:t>in situ </a:t>
            </a:r>
            <a:r>
              <a:rPr lang="es-419" dirty="0"/>
              <a:t>selectas de parámetros de la calidad del agua de fuente abierta</a:t>
            </a:r>
          </a:p>
          <a:p>
            <a:pPr marL="457200" lvl="0" indent="-368300" algn="l" rtl="0">
              <a:lnSpc>
                <a:spcPct val="100000"/>
              </a:lnSpc>
              <a:spcBef>
                <a:spcPts val="800"/>
              </a:spcBef>
              <a:spcAft>
                <a:spcPts val="0"/>
              </a:spcAft>
              <a:buClr>
                <a:srgbClr val="53585D"/>
              </a:buClr>
              <a:buSzPts val="2200"/>
              <a:buChar char="•"/>
            </a:pPr>
            <a:r>
              <a:rPr lang="es-419" b="1" dirty="0"/>
              <a:t>Demostración y Ejercicio:</a:t>
            </a:r>
            <a:endParaRPr lang="es-419" dirty="0"/>
          </a:p>
          <a:p>
            <a:pPr marL="914400" lvl="1" indent="-368300" algn="l" rtl="0">
              <a:lnSpc>
                <a:spcPct val="100000"/>
              </a:lnSpc>
              <a:spcBef>
                <a:spcPts val="1200"/>
              </a:spcBef>
              <a:spcAft>
                <a:spcPts val="0"/>
              </a:spcAft>
              <a:buClr>
                <a:srgbClr val="53585D"/>
              </a:buClr>
              <a:buSzPts val="2402"/>
              <a:buChar char="–"/>
            </a:pPr>
            <a:r>
              <a:rPr lang="es-419" dirty="0">
                <a:solidFill>
                  <a:srgbClr val="53585D"/>
                </a:solidFill>
              </a:rPr>
              <a:t>Introducción a GEE</a:t>
            </a:r>
            <a:endParaRPr lang="es-419" dirty="0"/>
          </a:p>
          <a:p>
            <a:pPr marL="914400" lvl="1" indent="-368300" algn="l" rtl="0">
              <a:lnSpc>
                <a:spcPct val="100000"/>
              </a:lnSpc>
              <a:spcBef>
                <a:spcPts val="1200"/>
              </a:spcBef>
              <a:spcAft>
                <a:spcPts val="0"/>
              </a:spcAft>
              <a:buClr>
                <a:srgbClr val="53585D"/>
              </a:buClr>
              <a:buSzPts val="2402"/>
              <a:buChar char="–"/>
            </a:pPr>
            <a:r>
              <a:rPr lang="es-419" dirty="0">
                <a:solidFill>
                  <a:srgbClr val="53585D"/>
                </a:solidFill>
              </a:rPr>
              <a:t>Explorar y descargar mediciones </a:t>
            </a:r>
            <a:r>
              <a:rPr lang="es-419" i="1" dirty="0">
                <a:solidFill>
                  <a:srgbClr val="53585D"/>
                </a:solidFill>
              </a:rPr>
              <a:t>in situ </a:t>
            </a:r>
            <a:r>
              <a:rPr lang="es-419" dirty="0">
                <a:solidFill>
                  <a:srgbClr val="53585D"/>
                </a:solidFill>
              </a:rPr>
              <a:t>de parámetros de la calidad del agua (concentración de clorofila-a, TSS y claridad del agua) para el Lago Erie</a:t>
            </a:r>
            <a:endParaRPr lang="es-419" dirty="0"/>
          </a:p>
          <a:p>
            <a:pPr marL="914400" lvl="1" indent="-368300" algn="l" rtl="0">
              <a:lnSpc>
                <a:spcPct val="100000"/>
              </a:lnSpc>
              <a:spcBef>
                <a:spcPts val="1200"/>
              </a:spcBef>
              <a:spcAft>
                <a:spcPts val="0"/>
              </a:spcAft>
              <a:buClr>
                <a:srgbClr val="53585D"/>
              </a:buClr>
              <a:buSzPts val="2402"/>
              <a:buChar char="–"/>
            </a:pPr>
            <a:r>
              <a:rPr lang="es-419" spc="-20" dirty="0">
                <a:solidFill>
                  <a:srgbClr val="53585D"/>
                </a:solidFill>
              </a:rPr>
              <a:t>Acceder a datos de reflectancia óptica de varios satélites para el lago Erie usando GEE </a:t>
            </a:r>
            <a:endParaRPr lang="es-419" spc="-20" dirty="0"/>
          </a:p>
          <a:p>
            <a:pPr marL="976313" lvl="0" indent="-368300" algn="l" rtl="0">
              <a:lnSpc>
                <a:spcPct val="100000"/>
              </a:lnSpc>
              <a:spcBef>
                <a:spcPts val="800"/>
              </a:spcBef>
              <a:spcAft>
                <a:spcPts val="0"/>
              </a:spcAft>
              <a:buSzPts val="2200"/>
              <a:buFont typeface="Century Gothic"/>
              <a:buNone/>
            </a:pPr>
            <a:endParaRPr lang="es-419"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1</a:t>
            </a:r>
            <a:r>
              <a:rPr lang="es-419" baseline="30000" dirty="0"/>
              <a:t>ra</a:t>
            </a:r>
            <a:r>
              <a:rPr lang="es-419" dirty="0"/>
              <a:t> Parte - Esquema</a:t>
            </a:r>
          </a:p>
        </p:txBody>
      </p:sp>
      <p:sp>
        <p:nvSpPr>
          <p:cNvPr id="257" name="Google Shape;257;p32"/>
          <p:cNvSpPr txBox="1">
            <a:spLocks noGrp="1"/>
          </p:cNvSpPr>
          <p:nvPr>
            <p:ph type="body" idx="1"/>
          </p:nvPr>
        </p:nvSpPr>
        <p:spPr>
          <a:xfrm>
            <a:off x="242315" y="1130284"/>
            <a:ext cx="11255141" cy="4925742"/>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600"/>
              </a:spcBef>
              <a:spcAft>
                <a:spcPts val="0"/>
              </a:spcAft>
              <a:buSzPts val="2402"/>
              <a:buChar char="•"/>
            </a:pPr>
            <a:r>
              <a:rPr lang="es-419" dirty="0"/>
              <a:t>Observaciones de satélites para el monitoreo de la calidad del agua </a:t>
            </a:r>
            <a:r>
              <a:rPr lang="en-US" dirty="0"/>
              <a:t>(CA</a:t>
            </a:r>
            <a:r>
              <a:rPr lang="es-419" dirty="0"/>
              <a:t>) </a:t>
            </a:r>
          </a:p>
          <a:p>
            <a:pPr marL="457200" lvl="0" indent="-368300" algn="l" rtl="0">
              <a:lnSpc>
                <a:spcPct val="100000"/>
              </a:lnSpc>
              <a:spcBef>
                <a:spcPts val="600"/>
              </a:spcBef>
              <a:spcAft>
                <a:spcPts val="0"/>
              </a:spcAft>
              <a:buSzPts val="2402"/>
              <a:buChar char="•"/>
            </a:pPr>
            <a:r>
              <a:rPr lang="es-419" dirty="0"/>
              <a:t>Teledetección de parámetros de la CA</a:t>
            </a:r>
          </a:p>
          <a:p>
            <a:pPr lvl="0">
              <a:spcBef>
                <a:spcPts val="600"/>
              </a:spcBef>
              <a:buSzPts val="2402"/>
            </a:pPr>
            <a:r>
              <a:rPr lang="es-419" dirty="0"/>
              <a:t>Resumen general de datos </a:t>
            </a:r>
            <a:r>
              <a:rPr lang="es-419" i="1" dirty="0"/>
              <a:t>in situ </a:t>
            </a:r>
            <a:r>
              <a:rPr lang="es-419" dirty="0"/>
              <a:t>de la CA selectos</a:t>
            </a:r>
          </a:p>
          <a:p>
            <a:pPr marL="457200" lvl="0" indent="-368300" algn="l" rtl="0">
              <a:lnSpc>
                <a:spcPct val="100000"/>
              </a:lnSpc>
              <a:spcBef>
                <a:spcPts val="1200"/>
              </a:spcBef>
              <a:spcAft>
                <a:spcPts val="0"/>
              </a:spcAft>
              <a:buSzPts val="2402"/>
              <a:buChar char="•"/>
            </a:pPr>
            <a:r>
              <a:rPr lang="es-419" b="1" dirty="0"/>
              <a:t>Demostración</a:t>
            </a:r>
            <a:endParaRPr lang="es-419" dirty="0"/>
          </a:p>
          <a:p>
            <a:pPr marL="454660" lvl="0" indent="0" algn="l" rtl="0">
              <a:lnSpc>
                <a:spcPct val="100000"/>
              </a:lnSpc>
              <a:spcBef>
                <a:spcPts val="1200"/>
              </a:spcBef>
              <a:spcAft>
                <a:spcPts val="0"/>
              </a:spcAft>
              <a:buSzPts val="2402"/>
              <a:buNone/>
            </a:pPr>
            <a:r>
              <a:rPr lang="es-419" b="1" dirty="0"/>
              <a:t>Estudio de Caso: Acceso a Datos </a:t>
            </a:r>
            <a:r>
              <a:rPr lang="es-419" b="1" i="1" dirty="0"/>
              <a:t>In Situ </a:t>
            </a:r>
            <a:r>
              <a:rPr lang="es-419" b="1" dirty="0"/>
              <a:t>y de Satélites para el Lago Erie</a:t>
            </a:r>
            <a:endParaRPr lang="es-419" dirty="0"/>
          </a:p>
          <a:p>
            <a:pPr marL="914400" lvl="1" indent="-368300" algn="l" rtl="0">
              <a:lnSpc>
                <a:spcPct val="100000"/>
              </a:lnSpc>
              <a:spcBef>
                <a:spcPts val="1200"/>
              </a:spcBef>
              <a:spcAft>
                <a:spcPts val="0"/>
              </a:spcAft>
              <a:buClr>
                <a:srgbClr val="53585D"/>
              </a:buClr>
              <a:buSzPts val="2402"/>
              <a:buChar char="–"/>
            </a:pPr>
            <a:r>
              <a:rPr lang="es-419" dirty="0">
                <a:solidFill>
                  <a:srgbClr val="53585D"/>
                </a:solidFill>
              </a:rPr>
              <a:t>Descargar datos </a:t>
            </a:r>
            <a:r>
              <a:rPr lang="es-419" i="1" dirty="0">
                <a:solidFill>
                  <a:srgbClr val="53585D"/>
                </a:solidFill>
              </a:rPr>
              <a:t>in situ </a:t>
            </a:r>
            <a:r>
              <a:rPr lang="es-419" dirty="0">
                <a:solidFill>
                  <a:srgbClr val="53585D"/>
                </a:solidFill>
              </a:rPr>
              <a:t>para el lago Erie del conjunto de datos “</a:t>
            </a:r>
            <a:r>
              <a:rPr lang="en-US" b="0" i="0" dirty="0">
                <a:solidFill>
                  <a:srgbClr val="53585D"/>
                </a:solidFill>
                <a:latin typeface="Century Gothic"/>
                <a:ea typeface="Century Gothic"/>
                <a:cs typeface="Century Gothic"/>
                <a:sym typeface="Century Gothic"/>
              </a:rPr>
              <a:t>GLObal Reflectance </a:t>
            </a:r>
            <a:r>
              <a:rPr lang="en-US" dirty="0">
                <a:solidFill>
                  <a:srgbClr val="53585D"/>
                </a:solidFill>
              </a:rPr>
              <a:t>C</a:t>
            </a:r>
            <a:r>
              <a:rPr lang="en-US" b="0" i="0" dirty="0">
                <a:solidFill>
                  <a:srgbClr val="53585D"/>
                </a:solidFill>
                <a:latin typeface="Century Gothic"/>
                <a:ea typeface="Century Gothic"/>
                <a:cs typeface="Century Gothic"/>
                <a:sym typeface="Century Gothic"/>
              </a:rPr>
              <a:t>ommunity dataset for Imaging and optical sensing of Aquatic environments</a:t>
            </a:r>
            <a:r>
              <a:rPr lang="es-419" b="0" i="0" dirty="0">
                <a:solidFill>
                  <a:srgbClr val="53585D"/>
                </a:solidFill>
                <a:latin typeface="Century Gothic"/>
                <a:ea typeface="Century Gothic"/>
                <a:cs typeface="Century Gothic"/>
                <a:sym typeface="Century Gothic"/>
              </a:rPr>
              <a:t>” (GLORIA)</a:t>
            </a:r>
            <a:endParaRPr lang="es-419" dirty="0"/>
          </a:p>
          <a:p>
            <a:pPr marL="914400" lvl="1" indent="-368300" algn="l" rtl="0">
              <a:lnSpc>
                <a:spcPct val="100000"/>
              </a:lnSpc>
              <a:spcBef>
                <a:spcPts val="1200"/>
              </a:spcBef>
              <a:spcAft>
                <a:spcPts val="0"/>
              </a:spcAft>
              <a:buClr>
                <a:srgbClr val="53585D"/>
              </a:buClr>
              <a:buSzPts val="2402"/>
              <a:buChar char="–"/>
            </a:pPr>
            <a:r>
              <a:rPr lang="es-419" dirty="0">
                <a:solidFill>
                  <a:srgbClr val="53585D"/>
                </a:solidFill>
              </a:rPr>
              <a:t>Acceso a reflectancia óptica de Landsat 8, Sentinel-2 y Sentinel-3 para el lago Erie usando GEE</a:t>
            </a:r>
            <a:endParaRPr lang="es-419" dirty="0"/>
          </a:p>
          <a:p>
            <a:pPr marL="238125" lvl="0" indent="-223838" algn="l" rtl="0">
              <a:lnSpc>
                <a:spcPct val="100000"/>
              </a:lnSpc>
              <a:spcBef>
                <a:spcPts val="1400"/>
              </a:spcBef>
              <a:spcAft>
                <a:spcPts val="0"/>
              </a:spcAft>
              <a:buSzPts val="3097"/>
              <a:buNone/>
            </a:pPr>
            <a:endParaRPr lang="es-419" sz="2400" dirty="0"/>
          </a:p>
          <a:p>
            <a:pPr marL="88900" lvl="0" indent="0" algn="l" rtl="0">
              <a:lnSpc>
                <a:spcPct val="100000"/>
              </a:lnSpc>
              <a:spcBef>
                <a:spcPts val="800"/>
              </a:spcBef>
              <a:spcAft>
                <a:spcPts val="0"/>
              </a:spcAft>
              <a:buSzPts val="2839"/>
              <a:buNone/>
            </a:pPr>
            <a:endParaRPr lang="es-419"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EC5C-E263-BEAE-524E-7DF257A14838}"/>
              </a:ext>
            </a:extLst>
          </p:cNvPr>
          <p:cNvSpPr>
            <a:spLocks noGrp="1"/>
          </p:cNvSpPr>
          <p:nvPr>
            <p:ph type="title"/>
          </p:nvPr>
        </p:nvSpPr>
        <p:spPr/>
        <p:txBody>
          <a:bodyPr/>
          <a:lstStyle/>
          <a:p>
            <a:r>
              <a:rPr lang="es-419" dirty="0"/>
              <a:t>Cómo Hacer Preguntas</a:t>
            </a:r>
          </a:p>
        </p:txBody>
      </p:sp>
      <p:sp>
        <p:nvSpPr>
          <p:cNvPr id="3" name="Text Placeholder 2">
            <a:extLst>
              <a:ext uri="{FF2B5EF4-FFF2-40B4-BE49-F238E27FC236}">
                <a16:creationId xmlns:a16="http://schemas.microsoft.com/office/drawing/2014/main" id="{10C2C4B0-7B1E-51AC-29AA-12CE398792A9}"/>
              </a:ext>
            </a:extLst>
          </p:cNvPr>
          <p:cNvSpPr>
            <a:spLocks noGrp="1"/>
          </p:cNvSpPr>
          <p:nvPr>
            <p:ph type="body" idx="1"/>
          </p:nvPr>
        </p:nvSpPr>
        <p:spPr/>
        <p:txBody>
          <a:bodyPr/>
          <a:lstStyle/>
          <a:p>
            <a:r>
              <a:rPr lang="es-419" dirty="0"/>
              <a:t>Por favor escriba sus preguntas en la casilla denominada “Questions” y las responderemos al final de este webinar.</a:t>
            </a:r>
          </a:p>
          <a:p>
            <a:r>
              <a:rPr lang="es-419" dirty="0"/>
              <a:t>No dude en escribir sus preguntas mientras vayamos avanzando. Intentaremos responder todas las preguntas durante la sesión para preguntas y respuestas después del webinar.</a:t>
            </a:r>
          </a:p>
          <a:p>
            <a:r>
              <a:rPr lang="es-419" dirty="0"/>
              <a:t>Las demás preguntas las responderemos en el documento de preguntas y respuestas, el cual será publicado en la página web de la capacitación aproximadamente una semana después de esta.</a:t>
            </a:r>
          </a:p>
        </p:txBody>
      </p:sp>
    </p:spTree>
    <p:custDataLst>
      <p:tags r:id="rId1"/>
    </p:custDataLst>
    <p:extLst>
      <p:ext uri="{BB962C8B-B14F-4D97-AF65-F5344CB8AC3E}">
        <p14:creationId xmlns:p14="http://schemas.microsoft.com/office/powerpoint/2010/main" val="1667821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4205182" y="5329779"/>
            <a:ext cx="3781637" cy="712804"/>
          </a:xfrm>
          <a:prstGeom prst="rect">
            <a:avLst/>
          </a:prstGeom>
          <a:noFill/>
          <a:ln>
            <a:noFill/>
          </a:ln>
        </p:spPr>
        <p:txBody>
          <a:bodyPr spcFirstLastPara="1" wrap="square" lIns="121875" tIns="60925" rIns="121875" bIns="60925" anchor="ctr" anchorCtr="0">
            <a:noAutofit/>
          </a:bodyPr>
          <a:lstStyle/>
          <a:p>
            <a:pPr marL="0" lvl="0" indent="0" algn="ctr" rtl="0">
              <a:lnSpc>
                <a:spcPct val="100000"/>
              </a:lnSpc>
              <a:spcBef>
                <a:spcPts val="0"/>
              </a:spcBef>
              <a:spcAft>
                <a:spcPts val="0"/>
              </a:spcAft>
              <a:buSzPts val="1400"/>
              <a:buNone/>
            </a:pPr>
            <a:r>
              <a:rPr lang="es-419" dirty="0"/>
              <a:t>Acerca de </a:t>
            </a:r>
            <a:r>
              <a:rPr lang="en-US" dirty="0"/>
              <a:t> ARSET</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4"/>
          <p:cNvSpPr txBox="1">
            <a:spLocks noGrp="1"/>
          </p:cNvSpPr>
          <p:nvPr>
            <p:ph type="title"/>
          </p:nvPr>
        </p:nvSpPr>
        <p:spPr>
          <a:xfrm>
            <a:off x="1322037" y="5254363"/>
            <a:ext cx="9547926" cy="769365"/>
          </a:xfrm>
          <a:prstGeom prst="rect">
            <a:avLst/>
          </a:prstGeom>
          <a:noFill/>
          <a:ln>
            <a:noFill/>
          </a:ln>
        </p:spPr>
        <p:txBody>
          <a:bodyPr spcFirstLastPara="1" wrap="square" lIns="121875" tIns="60925" rIns="121875" bIns="60925" anchor="ctr" anchorCtr="0">
            <a:noAutofit/>
          </a:bodyPr>
          <a:lstStyle/>
          <a:p>
            <a:pPr marL="88900" lvl="0" indent="0" algn="ctr" rtl="0">
              <a:lnSpc>
                <a:spcPct val="100000"/>
              </a:lnSpc>
              <a:spcBef>
                <a:spcPts val="600"/>
              </a:spcBef>
              <a:spcAft>
                <a:spcPts val="0"/>
              </a:spcAft>
              <a:buSzPts val="3494"/>
              <a:buNone/>
            </a:pPr>
            <a:r>
              <a:rPr lang="es-419" sz="3200" b="1" dirty="0"/>
              <a:t>Observaciones Satelitales para el Monitoreo de la CA</a:t>
            </a:r>
            <a:endParaRPr lang="es-419"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lvl="0"/>
            <a:r>
              <a:rPr lang="es-ES" spc="-40" dirty="0"/>
              <a:t>Satélites y Sensores Actuales para el Monitoreo de la Calidad del Agua </a:t>
            </a:r>
            <a:endParaRPr spc="-40" dirty="0"/>
          </a:p>
        </p:txBody>
      </p:sp>
      <p:graphicFrame>
        <p:nvGraphicFramePr>
          <p:cNvPr id="275" name="Google Shape;275;p35"/>
          <p:cNvGraphicFramePr/>
          <p:nvPr>
            <p:extLst>
              <p:ext uri="{D42A27DB-BD31-4B8C-83A1-F6EECF244321}">
                <p14:modId xmlns:p14="http://schemas.microsoft.com/office/powerpoint/2010/main" val="1732365995"/>
              </p:ext>
            </p:extLst>
          </p:nvPr>
        </p:nvGraphicFramePr>
        <p:xfrm>
          <a:off x="242888" y="1435100"/>
          <a:ext cx="11706250" cy="3901500"/>
        </p:xfrm>
        <a:graphic>
          <a:graphicData uri="http://schemas.openxmlformats.org/drawingml/2006/table">
            <a:tbl>
              <a:tblPr>
                <a:noFill/>
                <a:tableStyleId>{D4B372F8-0693-4562-A42D-19466BE64E17}</a:tableStyleId>
              </a:tblPr>
              <a:tblGrid>
                <a:gridCol w="1903975">
                  <a:extLst>
                    <a:ext uri="{9D8B030D-6E8A-4147-A177-3AD203B41FA5}">
                      <a16:colId xmlns:a16="http://schemas.microsoft.com/office/drawing/2014/main" val="20000"/>
                    </a:ext>
                  </a:extLst>
                </a:gridCol>
                <a:gridCol w="5078900">
                  <a:extLst>
                    <a:ext uri="{9D8B030D-6E8A-4147-A177-3AD203B41FA5}">
                      <a16:colId xmlns:a16="http://schemas.microsoft.com/office/drawing/2014/main" val="20001"/>
                    </a:ext>
                  </a:extLst>
                </a:gridCol>
                <a:gridCol w="4723375">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2000"/>
                        <a:buFont typeface="Arial"/>
                        <a:buNone/>
                      </a:pPr>
                      <a:r>
                        <a:rPr lang="es-419" sz="2000" b="1" u="none" strike="noStrike" cap="none" noProof="0" dirty="0">
                          <a:solidFill>
                            <a:schemeClr val="tx1">
                              <a:lumMod val="65000"/>
                              <a:lumOff val="35000"/>
                            </a:schemeClr>
                          </a:solidFill>
                          <a:latin typeface="Century Gothic"/>
                          <a:ea typeface="Century Gothic"/>
                          <a:cs typeface="Century Gothic"/>
                          <a:sym typeface="Century Gothic"/>
                        </a:rPr>
                        <a:t>Satélites</a:t>
                      </a:r>
                      <a:endParaRPr lang="es-419" sz="1400" b="1" u="none" strike="noStrike" cap="none" noProof="0" dirty="0">
                        <a:solidFill>
                          <a:schemeClr val="tx1">
                            <a:lumMod val="65000"/>
                            <a:lumOff val="3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s-419" sz="2000" b="1" u="none" strike="noStrike" cap="none" noProof="0" dirty="0">
                          <a:solidFill>
                            <a:schemeClr val="tx1">
                              <a:lumMod val="65000"/>
                              <a:lumOff val="35000"/>
                            </a:schemeClr>
                          </a:solidFill>
                          <a:latin typeface="Century Gothic"/>
                          <a:ea typeface="Century Gothic"/>
                          <a:cs typeface="Century Gothic"/>
                          <a:sym typeface="Century Gothic"/>
                        </a:rPr>
                        <a:t>Sensores</a:t>
                      </a:r>
                      <a:endParaRPr lang="es-419" sz="1400" b="1" u="none" strike="noStrike" cap="none" noProof="0" dirty="0">
                        <a:solidFill>
                          <a:schemeClr val="tx1">
                            <a:lumMod val="65000"/>
                            <a:lumOff val="3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s-419" sz="2000" b="1" u="none" strike="noStrike" cap="none" noProof="0" dirty="0">
                          <a:solidFill>
                            <a:schemeClr val="tx1">
                              <a:lumMod val="65000"/>
                              <a:lumOff val="35000"/>
                            </a:schemeClr>
                          </a:solidFill>
                          <a:latin typeface="Century Gothic"/>
                          <a:ea typeface="Century Gothic"/>
                          <a:cs typeface="Century Gothic"/>
                          <a:sym typeface="Century Gothic"/>
                        </a:rPr>
                        <a:t>Resolución</a:t>
                      </a:r>
                      <a:endParaRPr lang="es-419" sz="1400" b="1" u="none" strike="noStrike" cap="none" noProof="0" dirty="0">
                        <a:solidFill>
                          <a:schemeClr val="tx1">
                            <a:lumMod val="65000"/>
                            <a:lumOff val="3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98125">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Landsat 8 y 9</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Operational Land Imager (OLI &amp; OLI2)</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s-419" sz="2000" u="none" strike="noStrike" cap="none" noProof="0" dirty="0">
                          <a:solidFill>
                            <a:schemeClr val="tx1">
                              <a:lumMod val="65000"/>
                              <a:lumOff val="35000"/>
                            </a:schemeClr>
                          </a:solidFill>
                          <a:latin typeface="Century Gothic"/>
                          <a:ea typeface="Century Gothic"/>
                          <a:cs typeface="Century Gothic"/>
                          <a:sym typeface="Century Gothic"/>
                        </a:rPr>
                        <a:t>Franja de 185 km; 15 m, 30 m, 60 m; </a:t>
                      </a:r>
                      <a:br>
                        <a:rPr lang="es-419" sz="2000" u="none" strike="noStrike" cap="none" noProof="0" dirty="0">
                          <a:solidFill>
                            <a:schemeClr val="tx1">
                              <a:lumMod val="65000"/>
                              <a:lumOff val="35000"/>
                            </a:schemeClr>
                          </a:solidFill>
                          <a:latin typeface="Century Gothic"/>
                          <a:ea typeface="Century Gothic"/>
                          <a:cs typeface="Century Gothic"/>
                          <a:sym typeface="Century Gothic"/>
                        </a:rPr>
                      </a:br>
                      <a:r>
                        <a:rPr lang="es-419" sz="2000" u="none" strike="noStrike" cap="none" noProof="0" dirty="0">
                          <a:solidFill>
                            <a:schemeClr val="tx1">
                              <a:lumMod val="65000"/>
                              <a:lumOff val="35000"/>
                            </a:schemeClr>
                          </a:solidFill>
                          <a:latin typeface="Century Gothic"/>
                          <a:ea typeface="Century Gothic"/>
                          <a:cs typeface="Century Gothic"/>
                          <a:sym typeface="Century Gothic"/>
                        </a:rPr>
                        <a:t>Revisita cada 16 días</a:t>
                      </a:r>
                      <a:endParaRPr lang="es-419" sz="1400" u="none" strike="noStrike" cap="none" noProof="0" dirty="0">
                        <a:solidFill>
                          <a:schemeClr val="tx1">
                            <a:lumMod val="65000"/>
                            <a:lumOff val="3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Terra y Aqua</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MODerate Resolution Imaging Spectroradiometer (MODIS)</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s-419" sz="2000" u="none" strike="noStrike" cap="none" noProof="0" dirty="0">
                          <a:solidFill>
                            <a:schemeClr val="tx1">
                              <a:lumMod val="65000"/>
                              <a:lumOff val="35000"/>
                            </a:schemeClr>
                          </a:solidFill>
                          <a:latin typeface="Century Gothic"/>
                          <a:ea typeface="Century Gothic"/>
                          <a:cs typeface="Century Gothic"/>
                          <a:sym typeface="Century Gothic"/>
                        </a:rPr>
                        <a:t>Franja de 2330 km; 250 m, 500 m, 1 km; Revisita cada 1–2 días</a:t>
                      </a:r>
                      <a:endParaRPr lang="es-419" sz="1400" u="none" strike="noStrike" cap="none" noProof="0" dirty="0">
                        <a:solidFill>
                          <a:schemeClr val="tx1">
                            <a:lumMod val="65000"/>
                            <a:lumOff val="3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SNPP</a:t>
                      </a:r>
                      <a:r>
                        <a:rPr lang="en-US" sz="2000" u="none" strike="noStrike" cap="none" baseline="30000" dirty="0">
                          <a:solidFill>
                            <a:srgbClr val="53585D"/>
                          </a:solidFill>
                          <a:latin typeface="Century Gothic"/>
                          <a:ea typeface="Century Gothic"/>
                          <a:cs typeface="Century Gothic"/>
                          <a:sym typeface="Century Gothic"/>
                        </a:rPr>
                        <a:t>1</a:t>
                      </a:r>
                      <a:r>
                        <a:rPr lang="en-US" sz="2000" u="none" strike="noStrike" cap="none" dirty="0">
                          <a:solidFill>
                            <a:srgbClr val="53585D"/>
                          </a:solidFill>
                          <a:latin typeface="Century Gothic"/>
                          <a:ea typeface="Century Gothic"/>
                          <a:cs typeface="Century Gothic"/>
                          <a:sym typeface="Century Gothic"/>
                        </a:rPr>
                        <a:t> y JPSS</a:t>
                      </a:r>
                      <a:r>
                        <a:rPr lang="en-US" sz="2000" u="none" strike="noStrike" cap="none" baseline="30000" dirty="0">
                          <a:solidFill>
                            <a:srgbClr val="53585D"/>
                          </a:solidFill>
                          <a:latin typeface="Century Gothic"/>
                          <a:ea typeface="Century Gothic"/>
                          <a:cs typeface="Century Gothic"/>
                          <a:sym typeface="Century Gothic"/>
                        </a:rPr>
                        <a:t>2</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Visible Infrared Imaging Radiometer Suite (VIIRS)</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s-419" sz="2000" u="none" strike="noStrike" cap="none" noProof="0" dirty="0">
                          <a:solidFill>
                            <a:schemeClr val="tx1">
                              <a:lumMod val="65000"/>
                              <a:lumOff val="35000"/>
                            </a:schemeClr>
                          </a:solidFill>
                          <a:latin typeface="Century Gothic"/>
                          <a:ea typeface="Century Gothic"/>
                          <a:cs typeface="Century Gothic"/>
                          <a:sym typeface="Century Gothic"/>
                        </a:rPr>
                        <a:t>Franja de 3040 km; 375 m – 750 m; </a:t>
                      </a:r>
                      <a:br>
                        <a:rPr lang="es-419" sz="2000" u="none" strike="noStrike" cap="none" noProof="0" dirty="0">
                          <a:solidFill>
                            <a:schemeClr val="tx1">
                              <a:lumMod val="65000"/>
                              <a:lumOff val="35000"/>
                            </a:schemeClr>
                          </a:solidFill>
                          <a:latin typeface="Century Gothic"/>
                          <a:ea typeface="Century Gothic"/>
                          <a:cs typeface="Century Gothic"/>
                          <a:sym typeface="Century Gothic"/>
                        </a:rPr>
                      </a:br>
                      <a:r>
                        <a:rPr lang="es-419" sz="2000" u="none" strike="noStrike" cap="none" noProof="0" dirty="0">
                          <a:solidFill>
                            <a:schemeClr val="tx1">
                              <a:lumMod val="65000"/>
                              <a:lumOff val="35000"/>
                            </a:schemeClr>
                          </a:solidFill>
                          <a:latin typeface="Century Gothic"/>
                          <a:ea typeface="Century Gothic"/>
                          <a:cs typeface="Century Gothic"/>
                          <a:sym typeface="Century Gothic"/>
                        </a:rPr>
                        <a:t>Revisita cada 1–2 días</a:t>
                      </a:r>
                      <a:endParaRPr lang="es-419" sz="1400" u="none" strike="noStrike" cap="none" noProof="0" dirty="0">
                        <a:solidFill>
                          <a:schemeClr val="tx1">
                            <a:lumMod val="65000"/>
                            <a:lumOff val="3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Sentinel-2A y -2B</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Multi Spectral Imager (MSI)</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s-419" sz="2000" u="none" strike="noStrike" cap="none" noProof="0" dirty="0">
                          <a:solidFill>
                            <a:schemeClr val="tx1">
                              <a:lumMod val="65000"/>
                              <a:lumOff val="35000"/>
                            </a:schemeClr>
                          </a:solidFill>
                          <a:latin typeface="Century Gothic"/>
                          <a:ea typeface="Century Gothic"/>
                          <a:cs typeface="Century Gothic"/>
                          <a:sym typeface="Century Gothic"/>
                        </a:rPr>
                        <a:t>Franja de 290 km; 10 m, 20 m, 60 m;</a:t>
                      </a:r>
                      <a:endParaRPr lang="es-419" sz="1400" u="none" strike="noStrike" cap="none" noProof="0" dirty="0">
                        <a:solidFill>
                          <a:schemeClr val="tx1">
                            <a:lumMod val="65000"/>
                            <a:lumOff val="35000"/>
                          </a:schemeClr>
                        </a:solidFill>
                      </a:endParaRPr>
                    </a:p>
                    <a:p>
                      <a:pPr marL="0" marR="0" lvl="0" indent="0" algn="ctr" rtl="0">
                        <a:lnSpc>
                          <a:spcPct val="100000"/>
                        </a:lnSpc>
                        <a:spcBef>
                          <a:spcPts val="0"/>
                        </a:spcBef>
                        <a:spcAft>
                          <a:spcPts val="0"/>
                        </a:spcAft>
                        <a:buClr>
                          <a:srgbClr val="000000"/>
                        </a:buClr>
                        <a:buSzPts val="2000"/>
                        <a:buFont typeface="Arial"/>
                        <a:buNone/>
                      </a:pPr>
                      <a:r>
                        <a:rPr lang="es-419" sz="2000" u="none" strike="noStrike" cap="none" noProof="0" dirty="0">
                          <a:solidFill>
                            <a:schemeClr val="tx1">
                              <a:lumMod val="65000"/>
                              <a:lumOff val="35000"/>
                            </a:schemeClr>
                          </a:solidFill>
                          <a:latin typeface="Century Gothic"/>
                          <a:ea typeface="Century Gothic"/>
                          <a:cs typeface="Century Gothic"/>
                          <a:sym typeface="Century Gothic"/>
                        </a:rPr>
                        <a:t>Revisita cada 5 días</a:t>
                      </a:r>
                      <a:endParaRPr lang="es-419" sz="1400" u="none" strike="noStrike" cap="none" noProof="0" dirty="0">
                        <a:solidFill>
                          <a:schemeClr val="tx1">
                            <a:lumMod val="65000"/>
                            <a:lumOff val="3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Sentinel-3A y -3B</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a:solidFill>
                            <a:srgbClr val="53585D"/>
                          </a:solidFill>
                          <a:latin typeface="Century Gothic"/>
                          <a:ea typeface="Century Gothic"/>
                          <a:cs typeface="Century Gothic"/>
                          <a:sym typeface="Century Gothic"/>
                        </a:rPr>
                        <a:t>Ocean and Land Color Instrument (OLCI)</a:t>
                      </a:r>
                      <a:endParaRPr sz="1400" u="none" strike="noStrike" cap="none" dirty="0">
                        <a:solidFill>
                          <a:srgbClr val="53585D"/>
                        </a:solidFill>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s-419" sz="2000" u="none" strike="noStrike" cap="none" noProof="0" dirty="0">
                          <a:solidFill>
                            <a:schemeClr val="tx1">
                              <a:lumMod val="65000"/>
                              <a:lumOff val="35000"/>
                            </a:schemeClr>
                          </a:solidFill>
                          <a:latin typeface="Century Gothic"/>
                          <a:ea typeface="Century Gothic"/>
                          <a:cs typeface="Century Gothic"/>
                          <a:sym typeface="Century Gothic"/>
                        </a:rPr>
                        <a:t>Franja de 1270 km; 300 m; Revisita cada 27 días</a:t>
                      </a:r>
                      <a:endParaRPr lang="es-419" sz="1400" u="none" strike="noStrike" cap="none" noProof="0" dirty="0">
                        <a:solidFill>
                          <a:schemeClr val="tx1">
                            <a:lumMod val="65000"/>
                            <a:lumOff val="3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76" name="Google Shape;276;p35"/>
          <p:cNvSpPr/>
          <p:nvPr/>
        </p:nvSpPr>
        <p:spPr>
          <a:xfrm>
            <a:off x="448226" y="5308808"/>
            <a:ext cx="443054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baseline="30000" dirty="0">
                <a:solidFill>
                  <a:srgbClr val="53585D"/>
                </a:solidFill>
                <a:latin typeface="Century Gothic"/>
                <a:ea typeface="Century Gothic"/>
                <a:cs typeface="Century Gothic"/>
                <a:sym typeface="Century Gothic"/>
              </a:rPr>
              <a:t>1</a:t>
            </a:r>
            <a:r>
              <a:rPr lang="en-US" sz="1400" b="0" i="0" u="none" strike="noStrike" cap="none" dirty="0">
                <a:solidFill>
                  <a:srgbClr val="53585D"/>
                </a:solidFill>
                <a:latin typeface="Century Gothic"/>
                <a:ea typeface="Century Gothic"/>
                <a:cs typeface="Century Gothic"/>
                <a:sym typeface="Century Gothic"/>
              </a:rPr>
              <a:t>SNPP: Suomi National Polar-orbiting Partnership</a:t>
            </a:r>
            <a:endParaRPr sz="1400" b="0" i="0" u="none" strike="noStrike" cap="none" dirty="0">
              <a:solidFill>
                <a:srgbClr val="53585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baseline="30000" dirty="0">
                <a:solidFill>
                  <a:srgbClr val="53585D"/>
                </a:solidFill>
                <a:latin typeface="Century Gothic"/>
                <a:ea typeface="Century Gothic"/>
                <a:cs typeface="Century Gothic"/>
                <a:sym typeface="Century Gothic"/>
              </a:rPr>
              <a:t>2</a:t>
            </a:r>
            <a:r>
              <a:rPr lang="en-US" sz="1400" b="0" i="0" u="none" strike="noStrike" cap="none" dirty="0">
                <a:solidFill>
                  <a:srgbClr val="53585D"/>
                </a:solidFill>
                <a:latin typeface="Century Gothic"/>
                <a:ea typeface="Century Gothic"/>
                <a:cs typeface="Century Gothic"/>
                <a:sym typeface="Century Gothic"/>
              </a:rPr>
              <a:t>JPSS: Joint Polar Satellite System </a:t>
            </a:r>
            <a:endParaRPr sz="1400" b="0" i="0" u="none" strike="noStrike" cap="none" dirty="0">
              <a:solidFill>
                <a:srgbClr val="53585D"/>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lvl="0"/>
            <a:r>
              <a:rPr lang="es-419" sz="2800" spc="-100" dirty="0"/>
              <a:t>Misiones Satelitales Actuales para el Monitoreo de la Calidad del Agua </a:t>
            </a:r>
            <a:endParaRPr dirty="0"/>
          </a:p>
        </p:txBody>
      </p:sp>
      <p:pic>
        <p:nvPicPr>
          <p:cNvPr id="283" name="Google Shape;283;p36"/>
          <p:cNvPicPr preferRelativeResize="0"/>
          <p:nvPr/>
        </p:nvPicPr>
        <p:blipFill rotWithShape="1">
          <a:blip r:embed="rId3">
            <a:alphaModFix/>
          </a:blip>
          <a:srcRect/>
          <a:stretch/>
        </p:blipFill>
        <p:spPr>
          <a:xfrm>
            <a:off x="473734" y="1168577"/>
            <a:ext cx="2286000" cy="1371600"/>
          </a:xfrm>
          <a:prstGeom prst="rect">
            <a:avLst/>
          </a:prstGeom>
          <a:noFill/>
          <a:ln w="9525" cap="flat" cmpd="sng">
            <a:solidFill>
              <a:schemeClr val="accent1"/>
            </a:solidFill>
            <a:prstDash val="solid"/>
            <a:round/>
            <a:headEnd type="none" w="sm" len="sm"/>
            <a:tailEnd type="none" w="sm" len="sm"/>
          </a:ln>
        </p:spPr>
      </p:pic>
      <p:sp>
        <p:nvSpPr>
          <p:cNvPr id="284" name="Google Shape;284;p36"/>
          <p:cNvSpPr txBox="1"/>
          <p:nvPr/>
        </p:nvSpPr>
        <p:spPr>
          <a:xfrm>
            <a:off x="818079" y="2540177"/>
            <a:ext cx="163424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sng" strike="noStrike" cap="none" dirty="0">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Landsat 8</a:t>
            </a:r>
            <a:endParaRPr sz="1600" b="0" i="0" u="none" strike="noStrike" cap="none" dirty="0">
              <a:solidFill>
                <a:srgbClr val="5496AD"/>
              </a:solidFill>
              <a:latin typeface="Century Gothic"/>
              <a:ea typeface="Century Gothic"/>
              <a:cs typeface="Century Gothic"/>
              <a:sym typeface="Century Gothic"/>
            </a:endParaRPr>
          </a:p>
        </p:txBody>
      </p:sp>
      <p:pic>
        <p:nvPicPr>
          <p:cNvPr id="285" name="Google Shape;285;p36"/>
          <p:cNvPicPr preferRelativeResize="0"/>
          <p:nvPr/>
        </p:nvPicPr>
        <p:blipFill rotWithShape="1">
          <a:blip r:embed="rId5">
            <a:alphaModFix/>
          </a:blip>
          <a:srcRect/>
          <a:stretch/>
        </p:blipFill>
        <p:spPr>
          <a:xfrm>
            <a:off x="2797767" y="1168711"/>
            <a:ext cx="2286000" cy="1371600"/>
          </a:xfrm>
          <a:prstGeom prst="rect">
            <a:avLst/>
          </a:prstGeom>
          <a:noFill/>
          <a:ln w="9525" cap="flat" cmpd="sng">
            <a:solidFill>
              <a:schemeClr val="accent1"/>
            </a:solidFill>
            <a:prstDash val="solid"/>
            <a:round/>
            <a:headEnd type="none" w="sm" len="sm"/>
            <a:tailEnd type="none" w="sm" len="sm"/>
          </a:ln>
        </p:spPr>
      </p:pic>
      <p:pic>
        <p:nvPicPr>
          <p:cNvPr id="286" name="Google Shape;286;p36"/>
          <p:cNvPicPr preferRelativeResize="0"/>
          <p:nvPr/>
        </p:nvPicPr>
        <p:blipFill rotWithShape="1">
          <a:blip r:embed="rId6">
            <a:alphaModFix/>
          </a:blip>
          <a:srcRect/>
          <a:stretch/>
        </p:blipFill>
        <p:spPr>
          <a:xfrm>
            <a:off x="5122895" y="1166379"/>
            <a:ext cx="2286000" cy="1371600"/>
          </a:xfrm>
          <a:prstGeom prst="rect">
            <a:avLst/>
          </a:prstGeom>
          <a:noFill/>
          <a:ln w="9525" cap="flat" cmpd="sng">
            <a:solidFill>
              <a:schemeClr val="accent1"/>
            </a:solidFill>
            <a:prstDash val="solid"/>
            <a:round/>
            <a:headEnd type="none" w="sm" len="sm"/>
            <a:tailEnd type="none" w="sm" len="sm"/>
          </a:ln>
        </p:spPr>
      </p:pic>
      <p:pic>
        <p:nvPicPr>
          <p:cNvPr id="287" name="Google Shape;287;p36"/>
          <p:cNvPicPr preferRelativeResize="0"/>
          <p:nvPr/>
        </p:nvPicPr>
        <p:blipFill rotWithShape="1">
          <a:blip r:embed="rId7">
            <a:alphaModFix/>
          </a:blip>
          <a:srcRect/>
          <a:stretch/>
        </p:blipFill>
        <p:spPr>
          <a:xfrm>
            <a:off x="470914" y="3211500"/>
            <a:ext cx="2286000" cy="1371600"/>
          </a:xfrm>
          <a:prstGeom prst="rect">
            <a:avLst/>
          </a:prstGeom>
          <a:noFill/>
          <a:ln w="9525" cap="flat" cmpd="sng">
            <a:solidFill>
              <a:schemeClr val="accent1"/>
            </a:solidFill>
            <a:prstDash val="solid"/>
            <a:round/>
            <a:headEnd type="none" w="sm" len="sm"/>
            <a:tailEnd type="none" w="sm" len="sm"/>
          </a:ln>
        </p:spPr>
      </p:pic>
      <p:pic>
        <p:nvPicPr>
          <p:cNvPr id="288" name="Google Shape;288;p36"/>
          <p:cNvPicPr preferRelativeResize="0"/>
          <p:nvPr/>
        </p:nvPicPr>
        <p:blipFill rotWithShape="1">
          <a:blip r:embed="rId8">
            <a:alphaModFix/>
          </a:blip>
          <a:srcRect/>
          <a:stretch/>
        </p:blipFill>
        <p:spPr>
          <a:xfrm>
            <a:off x="2797767" y="3224046"/>
            <a:ext cx="2286000" cy="1371600"/>
          </a:xfrm>
          <a:prstGeom prst="rect">
            <a:avLst/>
          </a:prstGeom>
          <a:noFill/>
          <a:ln w="9525" cap="flat" cmpd="sng">
            <a:solidFill>
              <a:schemeClr val="accent1"/>
            </a:solidFill>
            <a:prstDash val="solid"/>
            <a:round/>
            <a:headEnd type="none" w="sm" len="sm"/>
            <a:tailEnd type="none" w="sm" len="sm"/>
          </a:ln>
        </p:spPr>
      </p:pic>
      <p:sp>
        <p:nvSpPr>
          <p:cNvPr id="289" name="Google Shape;289;p36"/>
          <p:cNvSpPr txBox="1"/>
          <p:nvPr/>
        </p:nvSpPr>
        <p:spPr>
          <a:xfrm>
            <a:off x="3143207" y="2540177"/>
            <a:ext cx="163424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53585D"/>
                </a:solidFill>
                <a:latin typeface="Century Gothic"/>
                <a:ea typeface="Century Gothic"/>
                <a:cs typeface="Century Gothic"/>
                <a:sym typeface="Century Gothic"/>
              </a:rPr>
              <a:t>Aqua MODIS</a:t>
            </a:r>
            <a:endParaRPr sz="1400" b="0" i="0" u="none" strike="noStrike" cap="none" dirty="0">
              <a:solidFill>
                <a:srgbClr val="000000"/>
              </a:solidFill>
              <a:latin typeface="Arial"/>
              <a:ea typeface="Arial"/>
              <a:cs typeface="Arial"/>
              <a:sym typeface="Arial"/>
            </a:endParaRPr>
          </a:p>
        </p:txBody>
      </p:sp>
      <p:sp>
        <p:nvSpPr>
          <p:cNvPr id="290" name="Google Shape;290;p36"/>
          <p:cNvSpPr txBox="1"/>
          <p:nvPr/>
        </p:nvSpPr>
        <p:spPr>
          <a:xfrm>
            <a:off x="5543144" y="2540177"/>
            <a:ext cx="163424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53585D"/>
                </a:solidFill>
                <a:latin typeface="Century Gothic"/>
                <a:ea typeface="Century Gothic"/>
                <a:cs typeface="Century Gothic"/>
                <a:sym typeface="Century Gothic"/>
              </a:rPr>
              <a:t>JPSS VIIRS</a:t>
            </a:r>
            <a:endParaRPr sz="1400" b="0" i="0" u="none" strike="noStrike" cap="none" dirty="0">
              <a:solidFill>
                <a:srgbClr val="000000"/>
              </a:solidFill>
              <a:latin typeface="Arial"/>
              <a:ea typeface="Arial"/>
              <a:cs typeface="Arial"/>
              <a:sym typeface="Arial"/>
            </a:endParaRPr>
          </a:p>
        </p:txBody>
      </p:sp>
      <p:sp>
        <p:nvSpPr>
          <p:cNvPr id="291" name="Google Shape;291;p36"/>
          <p:cNvSpPr txBox="1"/>
          <p:nvPr/>
        </p:nvSpPr>
        <p:spPr>
          <a:xfrm>
            <a:off x="796790" y="4605623"/>
            <a:ext cx="163424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53585D"/>
                </a:solidFill>
                <a:latin typeface="Century Gothic"/>
                <a:ea typeface="Century Gothic"/>
                <a:cs typeface="Century Gothic"/>
                <a:sym typeface="Century Gothic"/>
              </a:rPr>
              <a:t>Sentinel-2 MSI</a:t>
            </a:r>
            <a:endParaRPr sz="1400" b="0" i="0" u="none" strike="noStrike" cap="none" dirty="0">
              <a:solidFill>
                <a:srgbClr val="000000"/>
              </a:solidFill>
              <a:latin typeface="Arial"/>
              <a:ea typeface="Arial"/>
              <a:cs typeface="Arial"/>
              <a:sym typeface="Arial"/>
            </a:endParaRPr>
          </a:p>
        </p:txBody>
      </p:sp>
      <p:sp>
        <p:nvSpPr>
          <p:cNvPr id="292" name="Google Shape;292;p36"/>
          <p:cNvSpPr txBox="1"/>
          <p:nvPr/>
        </p:nvSpPr>
        <p:spPr>
          <a:xfrm>
            <a:off x="3123643" y="4605623"/>
            <a:ext cx="1634247"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53585D"/>
                </a:solidFill>
                <a:latin typeface="Century Gothic"/>
                <a:ea typeface="Century Gothic"/>
                <a:cs typeface="Century Gothic"/>
                <a:sym typeface="Century Gothic"/>
              </a:rPr>
              <a:t>Sentnel-3 OLCI</a:t>
            </a:r>
            <a:endParaRPr sz="1400" b="0" i="0" u="none" strike="noStrike" cap="none" dirty="0">
              <a:solidFill>
                <a:srgbClr val="000000"/>
              </a:solidFill>
              <a:latin typeface="Arial"/>
              <a:ea typeface="Arial"/>
              <a:cs typeface="Arial"/>
              <a:sym typeface="Arial"/>
            </a:endParaRPr>
          </a:p>
        </p:txBody>
      </p:sp>
      <p:sp>
        <p:nvSpPr>
          <p:cNvPr id="293" name="Google Shape;293;p36"/>
          <p:cNvSpPr txBox="1"/>
          <p:nvPr/>
        </p:nvSpPr>
        <p:spPr>
          <a:xfrm>
            <a:off x="7636768" y="1321661"/>
            <a:ext cx="4319298" cy="33239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53585D"/>
              </a:buClr>
              <a:buSzPts val="2100"/>
              <a:buFont typeface="Arial"/>
              <a:buChar char="•"/>
            </a:pPr>
            <a:r>
              <a:rPr lang="es-419" sz="2100" b="0" i="0" u="none" strike="noStrike" cap="none" dirty="0">
                <a:solidFill>
                  <a:srgbClr val="53585D"/>
                </a:solidFill>
                <a:latin typeface="Century Gothic"/>
                <a:ea typeface="Century Gothic"/>
                <a:cs typeface="Century Gothic"/>
                <a:sym typeface="Century Gothic"/>
              </a:rPr>
              <a:t>Todos </a:t>
            </a:r>
            <a:r>
              <a:rPr lang="es-419" sz="2100" dirty="0">
                <a:solidFill>
                  <a:srgbClr val="53585D"/>
                </a:solidFill>
                <a:latin typeface="Century Gothic"/>
                <a:ea typeface="Century Gothic"/>
                <a:cs typeface="Century Gothic"/>
                <a:sym typeface="Century Gothic"/>
              </a:rPr>
              <a:t>son satélites de órbita polar con franjas de diferentes anchuras y tiempos de revisita</a:t>
            </a:r>
            <a:r>
              <a:rPr lang="es-419" sz="2100" b="0" i="0" u="none" strike="noStrike" cap="none" dirty="0">
                <a:solidFill>
                  <a:srgbClr val="53585D"/>
                </a:solidFill>
                <a:latin typeface="Century Gothic"/>
                <a:ea typeface="Century Gothic"/>
                <a:cs typeface="Century Gothic"/>
                <a:sym typeface="Century Gothic"/>
              </a:rPr>
              <a:t>.</a:t>
            </a:r>
            <a:endParaRPr lang="es-419"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53585D"/>
              </a:buClr>
              <a:buSzPts val="2100"/>
              <a:buFont typeface="Arial"/>
              <a:buChar char="•"/>
            </a:pPr>
            <a:r>
              <a:rPr lang="es-419" sz="2100" b="0" i="0" u="none" strike="noStrike" cap="none" dirty="0">
                <a:solidFill>
                  <a:srgbClr val="53585D"/>
                </a:solidFill>
                <a:latin typeface="Century Gothic"/>
                <a:ea typeface="Century Gothic"/>
                <a:cs typeface="Century Gothic"/>
                <a:sym typeface="Century Gothic"/>
              </a:rPr>
              <a:t>Los datos multisatélite también se usan para información sobre la calidad del agua (p.ej., Pahlevan et al., 2022; Rangzan et al., 2020).</a:t>
            </a:r>
            <a:endParaRPr lang="es-419" sz="1400" b="0" i="0" u="none" strike="noStrike" cap="none" dirty="0">
              <a:solidFill>
                <a:srgbClr val="000000"/>
              </a:solidFill>
              <a:latin typeface="Arial"/>
              <a:ea typeface="Arial"/>
              <a:cs typeface="Arial"/>
              <a:sym typeface="Arial"/>
            </a:endParaRPr>
          </a:p>
        </p:txBody>
      </p:sp>
      <p:sp>
        <p:nvSpPr>
          <p:cNvPr id="294" name="Google Shape;294;p36"/>
          <p:cNvSpPr txBox="1"/>
          <p:nvPr/>
        </p:nvSpPr>
        <p:spPr>
          <a:xfrm>
            <a:off x="470914" y="5119902"/>
            <a:ext cx="11066090" cy="1138773"/>
          </a:xfrm>
          <a:prstGeom prst="rect">
            <a:avLst/>
          </a:prstGeom>
          <a:noFill/>
          <a:ln>
            <a:noFill/>
          </a:ln>
        </p:spPr>
        <p:txBody>
          <a:bodyPr spcFirstLastPara="1" wrap="square" lIns="91425" tIns="45700" rIns="91425" bIns="45700" anchor="t" anchorCtr="0">
            <a:spAutoFit/>
          </a:bodyPr>
          <a:lstStyle/>
          <a:p>
            <a:pPr marL="346075" marR="0" lvl="0" indent="-288925" algn="l" rtl="0">
              <a:lnSpc>
                <a:spcPct val="100000"/>
              </a:lnSpc>
              <a:spcBef>
                <a:spcPts val="0"/>
              </a:spcBef>
              <a:spcAft>
                <a:spcPts val="0"/>
              </a:spcAft>
              <a:buClr>
                <a:srgbClr val="000000"/>
              </a:buClr>
              <a:buSzPts val="1200"/>
              <a:buFont typeface="Arial"/>
              <a:buNone/>
            </a:pPr>
            <a:r>
              <a:rPr lang="en-US" sz="1200" b="0" i="0" u="none" strike="noStrike" cap="none" dirty="0">
                <a:solidFill>
                  <a:srgbClr val="53585D"/>
                </a:solidFill>
                <a:latin typeface="Century Gothic"/>
                <a:ea typeface="Century Gothic"/>
                <a:cs typeface="Century Gothic"/>
                <a:sym typeface="Century Gothic"/>
              </a:rPr>
              <a:t>Pahlevan, et al. 2022: </a:t>
            </a:r>
            <a:r>
              <a:rPr lang="en-US" sz="1200" dirty="0">
                <a:solidFill>
                  <a:srgbClr val="53585D"/>
                </a:solidFill>
                <a:latin typeface="Century Gothic"/>
                <a:ea typeface="Century Gothic"/>
                <a:cs typeface="Century Gothic"/>
                <a:sym typeface="Century Gothic"/>
              </a:rPr>
              <a:t>S</a:t>
            </a:r>
            <a:r>
              <a:rPr lang="en-US" sz="1200" b="0" i="0" u="none" strike="noStrike" cap="none" dirty="0">
                <a:solidFill>
                  <a:srgbClr val="53585D"/>
                </a:solidFill>
                <a:latin typeface="Century Gothic"/>
                <a:ea typeface="Century Gothic"/>
                <a:cs typeface="Century Gothic"/>
                <a:sym typeface="Century Gothic"/>
              </a:rPr>
              <a:t>imultaneous retrieval of selected optical water quality indicators from Landsat-8, Sentinel-2, and Sentinel-3, Remote Sensing of Environment, 270, 112860,ISSN 0034-4257, </a:t>
            </a:r>
            <a:r>
              <a:rPr lang="en-US" sz="1200" b="0" i="0" u="sng" strike="noStrike" cap="none" dirty="0">
                <a:solidFill>
                  <a:srgbClr val="5496AD"/>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https://doi.org/10.1016/j.rse.2021.112860</a:t>
            </a:r>
            <a:r>
              <a:rPr lang="en-US" sz="1200" b="0" i="0" u="none" strike="noStrike" cap="none" dirty="0">
                <a:solidFill>
                  <a:srgbClr val="53585D"/>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346075" marR="0" lvl="0" indent="-288925" algn="l" rtl="0">
              <a:lnSpc>
                <a:spcPct val="100000"/>
              </a:lnSpc>
              <a:spcBef>
                <a:spcPts val="0"/>
              </a:spcBef>
              <a:spcAft>
                <a:spcPts val="0"/>
              </a:spcAft>
              <a:buClr>
                <a:srgbClr val="000000"/>
              </a:buClr>
              <a:buSzPts val="800"/>
              <a:buFont typeface="Arial"/>
              <a:buNone/>
            </a:pPr>
            <a:endParaRPr sz="800" b="0" i="0" u="none" strike="noStrike" cap="none" dirty="0">
              <a:solidFill>
                <a:srgbClr val="53585D"/>
              </a:solidFill>
              <a:latin typeface="Century Gothic"/>
              <a:ea typeface="Century Gothic"/>
              <a:cs typeface="Century Gothic"/>
              <a:sym typeface="Century Gothic"/>
            </a:endParaRPr>
          </a:p>
          <a:p>
            <a:pPr marL="346075" marR="0" lvl="0" indent="-288925" algn="l" rtl="0">
              <a:lnSpc>
                <a:spcPct val="100000"/>
              </a:lnSpc>
              <a:spcBef>
                <a:spcPts val="0"/>
              </a:spcBef>
              <a:spcAft>
                <a:spcPts val="0"/>
              </a:spcAft>
              <a:buClr>
                <a:srgbClr val="000000"/>
              </a:buClr>
              <a:buSzPts val="1200"/>
              <a:buFont typeface="Arial"/>
              <a:buNone/>
            </a:pPr>
            <a:r>
              <a:rPr lang="en-US" sz="1200" b="0" i="0" u="none" strike="noStrike" cap="none" dirty="0">
                <a:solidFill>
                  <a:srgbClr val="53585D"/>
                </a:solidFill>
                <a:latin typeface="Century Gothic"/>
                <a:ea typeface="Century Gothic"/>
                <a:cs typeface="Century Gothic"/>
                <a:sym typeface="Century Gothic"/>
              </a:rPr>
              <a:t>Rangzan et al., 2020: Improved water quality mapping based on cross-fusion of Sentinel-2 and Landsat-8 imageries, IET Image Processing, 14,1382-1392, </a:t>
            </a:r>
            <a:r>
              <a:rPr lang="en-US" sz="1200" b="1" i="0" u="none" strike="noStrike" cap="none" dirty="0">
                <a:solidFill>
                  <a:srgbClr val="53585D"/>
                </a:solidFill>
                <a:latin typeface="Century Gothic"/>
                <a:ea typeface="Century Gothic"/>
                <a:cs typeface="Century Gothic"/>
                <a:sym typeface="Century Gothic"/>
              </a:rPr>
              <a:t>DOI: </a:t>
            </a:r>
            <a:r>
              <a:rPr lang="en-US" sz="1200" b="0" i="0" u="none" strike="noStrike" cap="none" dirty="0">
                <a:solidFill>
                  <a:srgbClr val="53585D"/>
                </a:solidFill>
                <a:latin typeface="Century Gothic"/>
                <a:ea typeface="Century Gothic"/>
                <a:cs typeface="Century Gothic"/>
                <a:sym typeface="Century Gothic"/>
              </a:rPr>
              <a:t>10.1049/iet-ipr.2019.1503.</a:t>
            </a:r>
            <a:endParaRPr sz="1200" b="0" i="0" u="none" strike="noStrike" cap="none" dirty="0">
              <a:solidFill>
                <a:srgbClr val="53585D"/>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53585D"/>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4"/>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r>
              <a:rPr lang="es-419" sz="2800" spc="-100" dirty="0">
                <a:solidFill>
                  <a:schemeClr val="tx1">
                    <a:lumMod val="65000"/>
                    <a:lumOff val="35000"/>
                  </a:schemeClr>
                </a:solidFill>
              </a:rPr>
              <a:t>Misiones Satelitales Actuales para el Monitoreo de la Calidad del Agua </a:t>
            </a:r>
            <a:endParaRPr lang="en-US" sz="2800" spc="-100" dirty="0">
              <a:solidFill>
                <a:schemeClr val="tx1">
                  <a:lumMod val="65000"/>
                  <a:lumOff val="35000"/>
                </a:schemeClr>
              </a:solidFill>
            </a:endParaRPr>
          </a:p>
        </p:txBody>
      </p:sp>
      <p:sp>
        <p:nvSpPr>
          <p:cNvPr id="463" name="Google Shape;463;p44"/>
          <p:cNvSpPr txBox="1">
            <a:spLocks noGrp="1"/>
          </p:cNvSpPr>
          <p:nvPr>
            <p:ph type="body" idx="1"/>
          </p:nvPr>
        </p:nvSpPr>
        <p:spPr>
          <a:xfrm>
            <a:off x="242315" y="1053165"/>
            <a:ext cx="5372229" cy="5143516"/>
          </a:xfrm>
          <a:prstGeom prst="rect">
            <a:avLst/>
          </a:prstGeom>
          <a:noFill/>
          <a:ln>
            <a:noFill/>
          </a:ln>
        </p:spPr>
        <p:txBody>
          <a:bodyPr spcFirstLastPara="1" wrap="square" lIns="0" tIns="60925" rIns="121875" bIns="60925" anchor="t" anchorCtr="0">
            <a:normAutofit/>
          </a:bodyPr>
          <a:lstStyle/>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Landsat 7 (15/4/1999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Landsat 8 (1/2/2013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Terra (18/12/1999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Aqua (4/5/2002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SNPP (21/11/2011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JPSS (18/11/2017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Sentinel-2A (23/6/2015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Sentinel-2B (7/3/2017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Sentinel-3A (16/2/2016 – Hoy)</a:t>
            </a:r>
            <a:endParaRPr dirty="0">
              <a:solidFill>
                <a:schemeClr val="tx1">
                  <a:lumMod val="65000"/>
                  <a:lumOff val="35000"/>
                </a:schemeClr>
              </a:solidFill>
            </a:endParaRPr>
          </a:p>
          <a:p>
            <a:pPr marL="457200" lvl="0" indent="-368300" algn="l" rtl="0">
              <a:lnSpc>
                <a:spcPct val="114000"/>
              </a:lnSpc>
              <a:spcBef>
                <a:spcPts val="800"/>
              </a:spcBef>
              <a:spcAft>
                <a:spcPts val="0"/>
              </a:spcAft>
              <a:buSzPts val="2200"/>
              <a:buChar char="•"/>
            </a:pPr>
            <a:r>
              <a:rPr lang="en-US" dirty="0">
                <a:solidFill>
                  <a:schemeClr val="tx1">
                    <a:lumMod val="65000"/>
                    <a:lumOff val="35000"/>
                  </a:schemeClr>
                </a:solidFill>
              </a:rPr>
              <a:t>Sentinel-3B (25/4/2018 – Hoy)</a:t>
            </a:r>
            <a:endParaRPr dirty="0">
              <a:solidFill>
                <a:schemeClr val="tx1">
                  <a:lumMod val="65000"/>
                  <a:lumOff val="35000"/>
                </a:schemeClr>
              </a:solidFill>
            </a:endParaRPr>
          </a:p>
          <a:p>
            <a:pPr marL="457200" lvl="0" indent="-228600" algn="l" rtl="0">
              <a:lnSpc>
                <a:spcPct val="100000"/>
              </a:lnSpc>
              <a:spcBef>
                <a:spcPts val="800"/>
              </a:spcBef>
              <a:spcAft>
                <a:spcPts val="0"/>
              </a:spcAft>
              <a:buSzPts val="2200"/>
              <a:buNone/>
            </a:pPr>
            <a:endParaRPr dirty="0">
              <a:solidFill>
                <a:schemeClr val="tx1">
                  <a:lumMod val="65000"/>
                  <a:lumOff val="35000"/>
                </a:schemeClr>
              </a:solidFill>
            </a:endParaRPr>
          </a:p>
        </p:txBody>
      </p:sp>
      <p:pic>
        <p:nvPicPr>
          <p:cNvPr id="464" name="Google Shape;464;p44"/>
          <p:cNvPicPr preferRelativeResize="0"/>
          <p:nvPr/>
        </p:nvPicPr>
        <p:blipFill rotWithShape="1">
          <a:blip r:embed="rId3">
            <a:alphaModFix/>
          </a:blip>
          <a:srcRect/>
          <a:stretch/>
        </p:blipFill>
        <p:spPr>
          <a:xfrm>
            <a:off x="7850553" y="1053163"/>
            <a:ext cx="2033626" cy="2542032"/>
          </a:xfrm>
          <a:prstGeom prst="rect">
            <a:avLst/>
          </a:prstGeom>
          <a:noFill/>
          <a:ln>
            <a:noFill/>
          </a:ln>
        </p:spPr>
      </p:pic>
      <p:pic>
        <p:nvPicPr>
          <p:cNvPr id="465" name="Google Shape;465;p44"/>
          <p:cNvPicPr preferRelativeResize="0"/>
          <p:nvPr/>
        </p:nvPicPr>
        <p:blipFill rotWithShape="1">
          <a:blip r:embed="rId4">
            <a:alphaModFix/>
          </a:blip>
          <a:srcRect/>
          <a:stretch/>
        </p:blipFill>
        <p:spPr>
          <a:xfrm>
            <a:off x="5757922" y="1053163"/>
            <a:ext cx="2030935" cy="2542032"/>
          </a:xfrm>
          <a:prstGeom prst="rect">
            <a:avLst/>
          </a:prstGeom>
          <a:noFill/>
          <a:ln>
            <a:noFill/>
          </a:ln>
        </p:spPr>
      </p:pic>
      <p:pic>
        <p:nvPicPr>
          <p:cNvPr id="466" name="Google Shape;466;p44"/>
          <p:cNvPicPr preferRelativeResize="0"/>
          <p:nvPr/>
        </p:nvPicPr>
        <p:blipFill rotWithShape="1">
          <a:blip r:embed="rId5">
            <a:alphaModFix/>
          </a:blip>
          <a:srcRect/>
          <a:stretch/>
        </p:blipFill>
        <p:spPr>
          <a:xfrm>
            <a:off x="9916058" y="1053163"/>
            <a:ext cx="2033626" cy="2542032"/>
          </a:xfrm>
          <a:prstGeom prst="rect">
            <a:avLst/>
          </a:prstGeom>
          <a:noFill/>
          <a:ln>
            <a:noFill/>
          </a:ln>
        </p:spPr>
      </p:pic>
      <p:pic>
        <p:nvPicPr>
          <p:cNvPr id="467" name="Google Shape;467;p44"/>
          <p:cNvPicPr preferRelativeResize="0"/>
          <p:nvPr/>
        </p:nvPicPr>
        <p:blipFill rotWithShape="1">
          <a:blip r:embed="rId6">
            <a:alphaModFix/>
          </a:blip>
          <a:srcRect/>
          <a:stretch/>
        </p:blipFill>
        <p:spPr>
          <a:xfrm>
            <a:off x="7850553" y="3623551"/>
            <a:ext cx="2033626" cy="2542032"/>
          </a:xfrm>
          <a:prstGeom prst="rect">
            <a:avLst/>
          </a:prstGeom>
          <a:noFill/>
          <a:ln>
            <a:noFill/>
          </a:ln>
        </p:spPr>
      </p:pic>
      <p:pic>
        <p:nvPicPr>
          <p:cNvPr id="468" name="Google Shape;468;p44"/>
          <p:cNvPicPr preferRelativeResize="0"/>
          <p:nvPr/>
        </p:nvPicPr>
        <p:blipFill rotWithShape="1">
          <a:blip r:embed="rId7">
            <a:alphaModFix/>
          </a:blip>
          <a:srcRect/>
          <a:stretch/>
        </p:blipFill>
        <p:spPr>
          <a:xfrm>
            <a:off x="5755231" y="3623551"/>
            <a:ext cx="2033626" cy="2542032"/>
          </a:xfrm>
          <a:prstGeom prst="rect">
            <a:avLst/>
          </a:prstGeom>
          <a:noFill/>
          <a:ln>
            <a:noFill/>
          </a:ln>
        </p:spPr>
      </p:pic>
      <p:pic>
        <p:nvPicPr>
          <p:cNvPr id="469" name="Google Shape;469;p44"/>
          <p:cNvPicPr preferRelativeResize="0"/>
          <p:nvPr/>
        </p:nvPicPr>
        <p:blipFill rotWithShape="1">
          <a:blip r:embed="rId8">
            <a:alphaModFix/>
          </a:blip>
          <a:srcRect/>
          <a:stretch/>
        </p:blipFill>
        <p:spPr>
          <a:xfrm>
            <a:off x="9916058" y="3623552"/>
            <a:ext cx="2033626" cy="1268894"/>
          </a:xfrm>
          <a:prstGeom prst="rect">
            <a:avLst/>
          </a:prstGeom>
          <a:noFill/>
          <a:ln>
            <a:noFill/>
          </a:ln>
        </p:spPr>
      </p:pic>
      <p:pic>
        <p:nvPicPr>
          <p:cNvPr id="470" name="Google Shape;470;p44"/>
          <p:cNvPicPr preferRelativeResize="0"/>
          <p:nvPr/>
        </p:nvPicPr>
        <p:blipFill rotWithShape="1">
          <a:blip r:embed="rId9">
            <a:alphaModFix/>
          </a:blip>
          <a:srcRect t="-166"/>
          <a:stretch/>
        </p:blipFill>
        <p:spPr>
          <a:xfrm>
            <a:off x="9916059" y="4892446"/>
            <a:ext cx="2033626" cy="1273137"/>
          </a:xfrm>
          <a:prstGeom prst="rect">
            <a:avLst/>
          </a:prstGeom>
          <a:noFill/>
          <a:ln>
            <a:noFill/>
          </a:ln>
        </p:spPr>
      </p:pic>
      <p:pic>
        <p:nvPicPr>
          <p:cNvPr id="11" name="Google Shape;308;p37">
            <a:extLst>
              <a:ext uri="{FF2B5EF4-FFF2-40B4-BE49-F238E27FC236}">
                <a16:creationId xmlns:a16="http://schemas.microsoft.com/office/drawing/2014/main" id="{40DC4451-AE81-4A65-A07B-79F7519F276A}"/>
              </a:ext>
            </a:extLst>
          </p:cNvPr>
          <p:cNvPicPr preferRelativeResize="0"/>
          <p:nvPr/>
        </p:nvPicPr>
        <p:blipFill rotWithShape="1">
          <a:blip r:embed="rId10">
            <a:alphaModFix/>
          </a:blip>
          <a:srcRect/>
          <a:stretch/>
        </p:blipFill>
        <p:spPr>
          <a:xfrm>
            <a:off x="5627762" y="1047881"/>
            <a:ext cx="2286000" cy="25420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8"/>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sz="2700" spc="-40" dirty="0"/>
              <a:t>Longitudes de Onda (y Anchos de Banda) de Bandas Espectrales de </a:t>
            </a:r>
            <a:r>
              <a:rPr lang="es-419" sz="2700" dirty="0"/>
              <a:t>los Sensores en</a:t>
            </a:r>
            <a:r>
              <a:rPr lang="en-US" sz="2700" dirty="0"/>
              <a:t>) </a:t>
            </a:r>
            <a:r>
              <a:rPr lang="es-419" sz="2700" dirty="0"/>
              <a:t>en Nanómetros</a:t>
            </a:r>
            <a:endParaRPr lang="es-419" dirty="0"/>
          </a:p>
        </p:txBody>
      </p:sp>
      <p:graphicFrame>
        <p:nvGraphicFramePr>
          <p:cNvPr id="314" name="Google Shape;314;p38"/>
          <p:cNvGraphicFramePr/>
          <p:nvPr/>
        </p:nvGraphicFramePr>
        <p:xfrm>
          <a:off x="1861171" y="1006939"/>
          <a:ext cx="8469125" cy="4992045"/>
        </p:xfrm>
        <a:graphic>
          <a:graphicData uri="http://schemas.openxmlformats.org/drawingml/2006/table">
            <a:tbl>
              <a:tblPr firstRow="1" firstCol="1" bandRow="1">
                <a:noFill/>
                <a:tableStyleId>{F8E91D0B-0B3F-4EBA-ABED-8C7E5A24730D}</a:tableStyleId>
              </a:tblPr>
              <a:tblGrid>
                <a:gridCol w="1252150">
                  <a:extLst>
                    <a:ext uri="{9D8B030D-6E8A-4147-A177-3AD203B41FA5}">
                      <a16:colId xmlns:a16="http://schemas.microsoft.com/office/drawing/2014/main" val="20000"/>
                    </a:ext>
                  </a:extLst>
                </a:gridCol>
                <a:gridCol w="1891350">
                  <a:extLst>
                    <a:ext uri="{9D8B030D-6E8A-4147-A177-3AD203B41FA5}">
                      <a16:colId xmlns:a16="http://schemas.microsoft.com/office/drawing/2014/main" val="20001"/>
                    </a:ext>
                  </a:extLst>
                </a:gridCol>
                <a:gridCol w="1261375">
                  <a:extLst>
                    <a:ext uri="{9D8B030D-6E8A-4147-A177-3AD203B41FA5}">
                      <a16:colId xmlns:a16="http://schemas.microsoft.com/office/drawing/2014/main" val="20002"/>
                    </a:ext>
                  </a:extLst>
                </a:gridCol>
                <a:gridCol w="1456550">
                  <a:extLst>
                    <a:ext uri="{9D8B030D-6E8A-4147-A177-3AD203B41FA5}">
                      <a16:colId xmlns:a16="http://schemas.microsoft.com/office/drawing/2014/main" val="20003"/>
                    </a:ext>
                  </a:extLst>
                </a:gridCol>
                <a:gridCol w="1303850">
                  <a:extLst>
                    <a:ext uri="{9D8B030D-6E8A-4147-A177-3AD203B41FA5}">
                      <a16:colId xmlns:a16="http://schemas.microsoft.com/office/drawing/2014/main" val="20004"/>
                    </a:ext>
                  </a:extLst>
                </a:gridCol>
                <a:gridCol w="1303850">
                  <a:extLst>
                    <a:ext uri="{9D8B030D-6E8A-4147-A177-3AD203B41FA5}">
                      <a16:colId xmlns:a16="http://schemas.microsoft.com/office/drawing/2014/main" val="20005"/>
                    </a:ext>
                  </a:extLst>
                </a:gridCol>
              </a:tblGrid>
              <a:tr h="52492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Landsat 8</a:t>
                      </a: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OLI</a:t>
                      </a:r>
                      <a:endParaRPr sz="1400" u="none" strike="noStrike" cap="none" dirty="0"/>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Sentinel-2A</a:t>
                      </a: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MSI</a:t>
                      </a:r>
                      <a:endParaRPr sz="1400" b="1"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Sentinel-2B MSI</a:t>
                      </a:r>
                      <a:endParaRPr sz="1400" b="1"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Sentinel-3A/3B</a:t>
                      </a: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OLCI</a:t>
                      </a:r>
                      <a:endParaRPr sz="1400" b="1"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Terra/Aqua</a:t>
                      </a: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MODIS</a:t>
                      </a:r>
                      <a:endParaRPr sz="1400" b="1"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SNPP/JPSS</a:t>
                      </a:r>
                      <a:endParaRPr sz="1400" u="none" strike="noStrike" cap="none" dirty="0"/>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dirty="0">
                          <a:solidFill>
                            <a:srgbClr val="53585D"/>
                          </a:solidFill>
                          <a:latin typeface="Century Gothic"/>
                          <a:ea typeface="Century Gothic"/>
                          <a:cs typeface="Century Gothic"/>
                          <a:sym typeface="Century Gothic"/>
                        </a:rPr>
                        <a:t>VIIRS</a:t>
                      </a:r>
                      <a:endParaRPr sz="1400" b="1"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0"/>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443.0 (20)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442.7 (21)</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442.3 (21)</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400. (15)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412.5 (15)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412.0 (20)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1"/>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482.0 (65)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492.4 (66)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492.1 (66)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412.5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443.0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445.0 (18)</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2"/>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561.0 (75)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559.8 (36)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559.0 (36)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442.5(10)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488.0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483.0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3"/>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655.0 (50)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664.6 (31)</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665.0 (31)</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442.0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531.0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555.0 (20)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4"/>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865.0 (40)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704.1 (16)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703.8 (16)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510.0(10)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551.0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672.0 (20)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5"/>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1609.0 (100)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740.5 (15)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739.1 (15)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560.0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667.0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742.0 (6)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6"/>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2201.0 (200)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782.8 (20)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779.7 (20)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665.0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678.0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7"/>
                  </a:ext>
                </a:extLst>
              </a:tr>
              <a:tr h="28342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590 (180)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832.8 (106)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833.0 (106)</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674.5 (7.5)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748.0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8"/>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1375 (30)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864.7 (22)</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864.0 (22)</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681.25 (7.5)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09"/>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10800 (1000)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945.1 (21)</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943.2 (21)</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708.75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0"/>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12000 (1000)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1373.5 (30)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1376.9(30)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753.75 (7.5)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1"/>
                  </a:ext>
                </a:extLst>
              </a:tr>
              <a:tr h="283200">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1613.7 (94)</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1610.4 (94)</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761.25 (2.5)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2"/>
                  </a:ext>
                </a:extLst>
              </a:tr>
              <a:tr h="2733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2202.4 (185)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2185.7(185)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764.38 (3.5)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3"/>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764.5 (2.5)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4"/>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778.75 (15)</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5"/>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865.0 (20)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6"/>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885.0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7"/>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900.0 (10)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8"/>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940.0 (20)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19"/>
                  </a:ext>
                </a:extLst>
              </a:tr>
              <a:tr h="174975">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1020.0 (40)</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dirty="0">
                          <a:solidFill>
                            <a:srgbClr val="53585D"/>
                          </a:solidFill>
                          <a:latin typeface="Century Gothic"/>
                          <a:ea typeface="Century Gothic"/>
                          <a:cs typeface="Century Gothic"/>
                          <a:sym typeface="Century Gothic"/>
                        </a:rPr>
                        <a:t> </a:t>
                      </a: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endParaRPr sz="1400" b="0" u="none" strike="noStrike" cap="none" dirty="0">
                        <a:solidFill>
                          <a:srgbClr val="53585D"/>
                        </a:solidFill>
                        <a:latin typeface="Century Gothic"/>
                        <a:ea typeface="Century Gothic"/>
                        <a:cs typeface="Century Gothic"/>
                        <a:sym typeface="Century Gothic"/>
                      </a:endParaRPr>
                    </a:p>
                  </a:txBody>
                  <a:tcPr marL="68575" marR="68575" marT="0" marB="0" anchor="ctr"/>
                </a:tc>
                <a:extLst>
                  <a:ext uri="{0D108BD9-81ED-4DB2-BD59-A6C34878D82A}">
                    <a16:rowId xmlns:a16="http://schemas.microsoft.com/office/drawing/2014/main" val="10020"/>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9"/>
          <p:cNvSpPr txBox="1">
            <a:spLocks noGrp="1"/>
          </p:cNvSpPr>
          <p:nvPr>
            <p:ph type="title"/>
          </p:nvPr>
        </p:nvSpPr>
        <p:spPr>
          <a:xfrm>
            <a:off x="2082324" y="5043341"/>
            <a:ext cx="8027353" cy="1046376"/>
          </a:xfrm>
          <a:prstGeom prst="rect">
            <a:avLst/>
          </a:prstGeom>
          <a:noFill/>
          <a:ln>
            <a:noFill/>
          </a:ln>
        </p:spPr>
        <p:txBody>
          <a:bodyPr spcFirstLastPara="1" wrap="square" lIns="121875" tIns="60925" rIns="121875" bIns="60925" anchor="ctr" anchorCtr="0">
            <a:noAutofit/>
          </a:bodyPr>
          <a:lstStyle/>
          <a:p>
            <a:pPr marL="457200" lvl="0" indent="-368300" algn="ctr" rtl="0">
              <a:lnSpc>
                <a:spcPct val="100000"/>
              </a:lnSpc>
              <a:spcBef>
                <a:spcPts val="1200"/>
              </a:spcBef>
              <a:spcAft>
                <a:spcPts val="0"/>
              </a:spcAft>
              <a:buSzPts val="1400"/>
              <a:buNone/>
            </a:pPr>
            <a:r>
              <a:rPr lang="es-419" b="1" dirty="0"/>
              <a:t>Teledetección de Parámetros de la CA</a:t>
            </a:r>
            <a:endParaRPr lang="es-419"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5"/>
          <p:cNvSpPr txBox="1">
            <a:spLocks noGrp="1"/>
          </p:cNvSpPr>
          <p:nvPr>
            <p:ph type="title"/>
          </p:nvPr>
        </p:nvSpPr>
        <p:spPr>
          <a:xfrm>
            <a:off x="242315" y="276993"/>
            <a:ext cx="11706798" cy="576299"/>
          </a:xfrm>
          <a:prstGeom prst="rect">
            <a:avLst/>
          </a:prstGeom>
          <a:noFill/>
          <a:ln>
            <a:noFill/>
          </a:ln>
        </p:spPr>
        <p:txBody>
          <a:bodyPr spcFirstLastPara="1" wrap="square" lIns="121874" tIns="60925" rIns="121874" bIns="60925" anchor="ctr" anchorCtr="0">
            <a:noAutofit/>
          </a:bodyPr>
          <a:lstStyle/>
          <a:p>
            <a:r>
              <a:rPr lang="es-419" sz="2800" dirty="0"/>
              <a:t>La Calidad del Agua Afecta Sus Propiedades Ópticas</a:t>
            </a:r>
          </a:p>
        </p:txBody>
      </p:sp>
      <p:grpSp>
        <p:nvGrpSpPr>
          <p:cNvPr id="336" name="Google Shape;336;p35"/>
          <p:cNvGrpSpPr/>
          <p:nvPr/>
        </p:nvGrpSpPr>
        <p:grpSpPr>
          <a:xfrm>
            <a:off x="355437" y="1984918"/>
            <a:ext cx="10037501" cy="3969696"/>
            <a:chOff x="136770" y="1491138"/>
            <a:chExt cx="11641506" cy="4087990"/>
          </a:xfrm>
        </p:grpSpPr>
        <p:pic>
          <p:nvPicPr>
            <p:cNvPr id="337" name="Google Shape;337;p35"/>
            <p:cNvPicPr preferRelativeResize="0"/>
            <p:nvPr/>
          </p:nvPicPr>
          <p:blipFill rotWithShape="1">
            <a:blip r:embed="rId3">
              <a:alphaModFix/>
            </a:blip>
            <a:srcRect/>
            <a:stretch/>
          </p:blipFill>
          <p:spPr>
            <a:xfrm>
              <a:off x="136770" y="1628941"/>
              <a:ext cx="6257185" cy="3950187"/>
            </a:xfrm>
            <a:prstGeom prst="rect">
              <a:avLst/>
            </a:prstGeom>
            <a:noFill/>
            <a:ln>
              <a:noFill/>
            </a:ln>
          </p:spPr>
        </p:pic>
        <p:pic>
          <p:nvPicPr>
            <p:cNvPr id="338" name="Google Shape;338;p35" descr="remote sensors"/>
            <p:cNvPicPr preferRelativeResize="0"/>
            <p:nvPr/>
          </p:nvPicPr>
          <p:blipFill rotWithShape="1">
            <a:blip r:embed="rId4">
              <a:alphaModFix/>
            </a:blip>
            <a:srcRect/>
            <a:stretch/>
          </p:blipFill>
          <p:spPr>
            <a:xfrm>
              <a:off x="6393955" y="1491138"/>
              <a:ext cx="5384321" cy="4019226"/>
            </a:xfrm>
            <a:prstGeom prst="rect">
              <a:avLst/>
            </a:prstGeom>
            <a:noFill/>
            <a:ln w="28575" cap="flat" cmpd="sng">
              <a:solidFill>
                <a:srgbClr val="FF3300"/>
              </a:solidFill>
              <a:prstDash val="solid"/>
              <a:miter lim="800000"/>
              <a:headEnd type="none" w="sm" len="sm"/>
              <a:tailEnd type="none" w="sm" len="sm"/>
            </a:ln>
          </p:spPr>
        </p:pic>
      </p:grpSp>
      <p:sp>
        <p:nvSpPr>
          <p:cNvPr id="335" name="Google Shape;335;p35"/>
          <p:cNvSpPr txBox="1">
            <a:spLocks noGrp="1"/>
          </p:cNvSpPr>
          <p:nvPr>
            <p:ph type="body" idx="1"/>
          </p:nvPr>
        </p:nvSpPr>
        <p:spPr>
          <a:xfrm>
            <a:off x="242315" y="970160"/>
            <a:ext cx="11287698" cy="5143516"/>
          </a:xfrm>
          <a:prstGeom prst="rect">
            <a:avLst/>
          </a:prstGeom>
          <a:noFill/>
          <a:ln>
            <a:noFill/>
          </a:ln>
        </p:spPr>
        <p:txBody>
          <a:bodyPr spcFirstLastPara="1" wrap="square" lIns="0" tIns="60925" rIns="121875" bIns="60925" anchor="t" anchorCtr="0">
            <a:normAutofit/>
          </a:bodyPr>
          <a:lstStyle/>
          <a:p>
            <a:pPr marL="146050" indent="0">
              <a:buNone/>
            </a:pPr>
            <a:r>
              <a:rPr lang="es-419" dirty="0"/>
              <a:t>El agua naturalmente contiene materia ópticamente activa. El monitoreo mediante la teledetección de la reflectancia de la luz de la superficie del agua puede indicar la calidad del agua. </a:t>
            </a:r>
            <a:endParaRPr lang="es-419" sz="1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9"/>
          <p:cNvSpPr txBox="1">
            <a:spLocks noGrp="1"/>
          </p:cNvSpPr>
          <p:nvPr>
            <p:ph type="title"/>
          </p:nvPr>
        </p:nvSpPr>
        <p:spPr>
          <a:xfrm>
            <a:off x="242315" y="276993"/>
            <a:ext cx="11707369"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sz="2800" dirty="0"/>
              <a:t>Teledetección</a:t>
            </a:r>
            <a:r>
              <a:rPr lang="en-US" sz="2800" dirty="0"/>
              <a:t> de la Calidad del Agua</a:t>
            </a:r>
            <a:endParaRPr sz="2800" dirty="0"/>
          </a:p>
        </p:txBody>
      </p:sp>
      <p:sp>
        <p:nvSpPr>
          <p:cNvPr id="375" name="Google Shape;375;p29"/>
          <p:cNvSpPr txBox="1"/>
          <p:nvPr/>
        </p:nvSpPr>
        <p:spPr>
          <a:xfrm>
            <a:off x="242314" y="1130284"/>
            <a:ext cx="6026283" cy="4807125"/>
          </a:xfrm>
          <a:prstGeom prst="rect">
            <a:avLst/>
          </a:prstGeom>
          <a:noFill/>
          <a:ln>
            <a:noFill/>
          </a:ln>
        </p:spPr>
        <p:txBody>
          <a:bodyPr spcFirstLastPara="1" wrap="square" lIns="0" tIns="60925" rIns="121875" bIns="60925" anchor="t" anchorCtr="0">
            <a:normAutofit lnSpcReduction="10000"/>
          </a:bodyPr>
          <a:lstStyle/>
          <a:p>
            <a:pPr marL="457200" marR="0" lvl="0" indent="-368300" algn="l" rtl="0">
              <a:lnSpc>
                <a:spcPct val="100000"/>
              </a:lnSpc>
              <a:spcBef>
                <a:spcPts val="800"/>
              </a:spcBef>
              <a:spcAft>
                <a:spcPts val="0"/>
              </a:spcAft>
              <a:buClr>
                <a:schemeClr val="dk1"/>
              </a:buClr>
              <a:buSzPts val="2200"/>
              <a:buFont typeface="Arial"/>
              <a:buChar char="•"/>
            </a:pPr>
            <a:r>
              <a:rPr lang="es-419" sz="2200" b="0" i="0" u="none" strike="noStrike" cap="none" dirty="0">
                <a:solidFill>
                  <a:schemeClr val="tx1">
                    <a:lumMod val="65000"/>
                    <a:lumOff val="35000"/>
                  </a:schemeClr>
                </a:solidFill>
                <a:latin typeface="Century Gothic"/>
                <a:ea typeface="Century Gothic"/>
                <a:cs typeface="Century Gothic"/>
                <a:sym typeface="Century Gothic"/>
              </a:rPr>
              <a:t>Los sensores satelitales miden las radiancias en la cima de la atmósfera (</a:t>
            </a:r>
            <a:r>
              <a:rPr lang="en-US" sz="2200" b="0" i="0" u="none" strike="noStrike" cap="none" dirty="0">
                <a:solidFill>
                  <a:schemeClr val="tx1">
                    <a:lumMod val="65000"/>
                    <a:lumOff val="35000"/>
                  </a:schemeClr>
                </a:solidFill>
                <a:latin typeface="Century Gothic"/>
                <a:ea typeface="Century Gothic"/>
                <a:cs typeface="Century Gothic"/>
                <a:sym typeface="Century Gothic"/>
              </a:rPr>
              <a:t>top of atmosphere </a:t>
            </a:r>
            <a:r>
              <a:rPr lang="es-419" sz="2200" b="0" i="0" u="none" strike="noStrike" cap="none" dirty="0">
                <a:solidFill>
                  <a:schemeClr val="tx1">
                    <a:lumMod val="65000"/>
                    <a:lumOff val="35000"/>
                  </a:schemeClr>
                </a:solidFill>
                <a:latin typeface="Century Gothic"/>
                <a:ea typeface="Century Gothic"/>
                <a:cs typeface="Century Gothic"/>
                <a:sym typeface="Century Gothic"/>
              </a:rPr>
              <a:t>o TOA) . </a:t>
            </a:r>
            <a:endParaRPr lang="es-419" sz="1400" b="0" i="0" u="none" strike="noStrike" cap="none" dirty="0">
              <a:solidFill>
                <a:schemeClr val="tx1">
                  <a:lumMod val="65000"/>
                  <a:lumOff val="35000"/>
                </a:schemeClr>
              </a:solidFill>
              <a:sym typeface="Arial"/>
            </a:endParaRPr>
          </a:p>
          <a:p>
            <a:pPr marL="457200" marR="0" lvl="0" indent="-368300" algn="l" rtl="0">
              <a:lnSpc>
                <a:spcPct val="100000"/>
              </a:lnSpc>
              <a:spcBef>
                <a:spcPts val="800"/>
              </a:spcBef>
              <a:spcAft>
                <a:spcPts val="0"/>
              </a:spcAft>
              <a:buClr>
                <a:schemeClr val="dk1"/>
              </a:buClr>
              <a:buSzPts val="2200"/>
              <a:buFont typeface="Arial"/>
              <a:buChar char="•"/>
            </a:pPr>
            <a:r>
              <a:rPr lang="es-419" sz="2200" b="0" i="0" u="none" strike="noStrike" cap="none" dirty="0">
                <a:solidFill>
                  <a:schemeClr val="tx1">
                    <a:lumMod val="65000"/>
                    <a:lumOff val="35000"/>
                  </a:schemeClr>
                </a:solidFill>
                <a:latin typeface="Century Gothic"/>
                <a:ea typeface="Century Gothic"/>
                <a:cs typeface="Century Gothic"/>
                <a:sym typeface="Century Gothic"/>
              </a:rPr>
              <a:t>Las radiancias TOA son el resultado de una combinación de condiciones en la superficie y la atmósfera, incluso los efectos de las nubes y partículas de aerosoles.</a:t>
            </a:r>
            <a:endParaRPr lang="es-419" sz="1400" b="0" i="0" u="none" strike="noStrike" cap="none" dirty="0">
              <a:solidFill>
                <a:schemeClr val="tx1">
                  <a:lumMod val="65000"/>
                  <a:lumOff val="35000"/>
                </a:schemeClr>
              </a:solidFill>
              <a:sym typeface="Arial"/>
            </a:endParaRPr>
          </a:p>
          <a:p>
            <a:pPr marL="457200" marR="0" lvl="0" indent="-368300" algn="l" rtl="0">
              <a:lnSpc>
                <a:spcPct val="100000"/>
              </a:lnSpc>
              <a:spcBef>
                <a:spcPts val="800"/>
              </a:spcBef>
              <a:spcAft>
                <a:spcPts val="0"/>
              </a:spcAft>
              <a:buClr>
                <a:schemeClr val="dk1"/>
              </a:buClr>
              <a:buSzPts val="2200"/>
              <a:buFont typeface="Arial"/>
              <a:buChar char="•"/>
            </a:pPr>
            <a:r>
              <a:rPr lang="es-419" sz="2200" b="0" i="0" u="none" strike="noStrike" cap="none" dirty="0">
                <a:solidFill>
                  <a:schemeClr val="tx1">
                    <a:lumMod val="65000"/>
                    <a:lumOff val="35000"/>
                  </a:schemeClr>
                </a:solidFill>
                <a:latin typeface="Century Gothic"/>
                <a:ea typeface="Century Gothic"/>
                <a:cs typeface="Century Gothic"/>
                <a:sym typeface="Century Gothic"/>
              </a:rPr>
              <a:t>La reflectancia partiendo del agua depende de la retrodispersión y absorción de la radiación debido al agua, sedimentos, fitoplancton y materia orgánica disuelta coloreada (CDOM por sus siglas en inglés).</a:t>
            </a:r>
            <a:endParaRPr lang="es-419" sz="1400" b="0" i="0" u="none" strike="noStrike" cap="none" dirty="0">
              <a:solidFill>
                <a:schemeClr val="tx1">
                  <a:lumMod val="65000"/>
                  <a:lumOff val="35000"/>
                </a:schemeClr>
              </a:solidFill>
              <a:sym typeface="Arial"/>
            </a:endParaRPr>
          </a:p>
        </p:txBody>
      </p:sp>
      <p:pic>
        <p:nvPicPr>
          <p:cNvPr id="376" name="Google Shape;376;p29"/>
          <p:cNvPicPr preferRelativeResize="0"/>
          <p:nvPr/>
        </p:nvPicPr>
        <p:blipFill rotWithShape="1">
          <a:blip r:embed="rId3">
            <a:alphaModFix/>
          </a:blip>
          <a:srcRect/>
          <a:stretch/>
        </p:blipFill>
        <p:spPr>
          <a:xfrm>
            <a:off x="6566053" y="1836846"/>
            <a:ext cx="5482212" cy="3184307"/>
          </a:xfrm>
          <a:prstGeom prst="rect">
            <a:avLst/>
          </a:prstGeom>
          <a:noFill/>
          <a:ln>
            <a:noFill/>
          </a:ln>
        </p:spPr>
      </p:pic>
      <p:sp>
        <p:nvSpPr>
          <p:cNvPr id="377" name="Google Shape;377;p29"/>
          <p:cNvSpPr txBox="1"/>
          <p:nvPr/>
        </p:nvSpPr>
        <p:spPr>
          <a:xfrm>
            <a:off x="6566053" y="5021153"/>
            <a:ext cx="5383631" cy="4509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rgbClr val="000000"/>
                </a:solidFill>
                <a:latin typeface="Century Gothic"/>
                <a:ea typeface="Century Gothic"/>
                <a:cs typeface="Century Gothic"/>
                <a:sym typeface="Century Gothic"/>
              </a:rPr>
              <a:t>Fuente de la Imagen: </a:t>
            </a:r>
            <a:r>
              <a:rPr lang="en-US" sz="1000" b="0" i="0" u="sng" strike="noStrike" cap="none" dirty="0">
                <a:solidFill>
                  <a:srgbClr val="136C9A"/>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http://www.oceanopticsbook.info/view/remote_sensing/the_atmospheric_correction_problem</a:t>
            </a:r>
            <a:r>
              <a:rPr lang="en-US" sz="1000" b="0" i="0" u="none" strike="noStrike" cap="none" dirty="0">
                <a:solidFill>
                  <a:srgbClr val="136C9A"/>
                </a:solidFill>
                <a:latin typeface="Century Gothic"/>
                <a:ea typeface="Century Gothic"/>
                <a:cs typeface="Century Gothic"/>
                <a:sym typeface="Century Gothic"/>
              </a:rPr>
              <a:t> </a:t>
            </a:r>
            <a:endParaRPr sz="1600" b="0" i="0" u="none" strike="noStrike" cap="none" dirty="0">
              <a:solidFill>
                <a:srgbClr val="136C9A"/>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2"/>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sz="2800" dirty="0">
                <a:solidFill>
                  <a:schemeClr val="accent1"/>
                </a:solidFill>
              </a:rPr>
              <a:t>Propiedades Ópticas Inherentes (IOPs) y el ‘Color’ del Agua</a:t>
            </a:r>
            <a:endParaRPr lang="es-419" sz="2800" b="0" dirty="0">
              <a:solidFill>
                <a:schemeClr val="accent1"/>
              </a:solidFill>
            </a:endParaRPr>
          </a:p>
        </p:txBody>
      </p:sp>
      <p:pic>
        <p:nvPicPr>
          <p:cNvPr id="388" name="Google Shape;388;p42"/>
          <p:cNvPicPr preferRelativeResize="0">
            <a:picLocks noGrp="1"/>
          </p:cNvPicPr>
          <p:nvPr>
            <p:ph type="body" idx="2"/>
          </p:nvPr>
        </p:nvPicPr>
        <p:blipFill rotWithShape="1">
          <a:blip r:embed="rId3">
            <a:alphaModFix/>
          </a:blip>
          <a:srcRect/>
          <a:stretch/>
        </p:blipFill>
        <p:spPr>
          <a:xfrm>
            <a:off x="6142038" y="1502729"/>
            <a:ext cx="5807075" cy="4398642"/>
          </a:xfrm>
          <a:prstGeom prst="rect">
            <a:avLst/>
          </a:prstGeom>
          <a:noFill/>
          <a:ln>
            <a:noFill/>
          </a:ln>
        </p:spPr>
      </p:pic>
      <p:grpSp>
        <p:nvGrpSpPr>
          <p:cNvPr id="389" name="Google Shape;389;p42"/>
          <p:cNvGrpSpPr/>
          <p:nvPr/>
        </p:nvGrpSpPr>
        <p:grpSpPr>
          <a:xfrm>
            <a:off x="5279266" y="1254117"/>
            <a:ext cx="6896376" cy="5214697"/>
            <a:chOff x="5279266" y="1254117"/>
            <a:chExt cx="6896376" cy="5214697"/>
          </a:xfrm>
        </p:grpSpPr>
        <p:sp>
          <p:nvSpPr>
            <p:cNvPr id="390" name="Google Shape;390;p42"/>
            <p:cNvSpPr txBox="1"/>
            <p:nvPr/>
          </p:nvSpPr>
          <p:spPr>
            <a:xfrm>
              <a:off x="5543594" y="4994032"/>
              <a:ext cx="69893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0.005</a:t>
              </a:r>
              <a:endParaRPr sz="1400" b="0" i="0" u="none" strike="noStrike" cap="none" dirty="0">
                <a:solidFill>
                  <a:srgbClr val="000000"/>
                </a:solidFill>
                <a:latin typeface="Arial"/>
                <a:ea typeface="Arial"/>
                <a:cs typeface="Arial"/>
                <a:sym typeface="Arial"/>
              </a:endParaRPr>
            </a:p>
          </p:txBody>
        </p:sp>
        <p:sp>
          <p:nvSpPr>
            <p:cNvPr id="391" name="Google Shape;391;p42"/>
            <p:cNvSpPr txBox="1"/>
            <p:nvPr/>
          </p:nvSpPr>
          <p:spPr>
            <a:xfrm>
              <a:off x="5543594" y="4263863"/>
              <a:ext cx="69893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0.01</a:t>
              </a:r>
              <a:endParaRPr sz="1400" b="0" i="0" u="none" strike="noStrike" cap="none" dirty="0">
                <a:solidFill>
                  <a:srgbClr val="000000"/>
                </a:solidFill>
                <a:latin typeface="Arial"/>
                <a:ea typeface="Arial"/>
                <a:cs typeface="Arial"/>
                <a:sym typeface="Arial"/>
              </a:endParaRPr>
            </a:p>
          </p:txBody>
        </p:sp>
        <p:sp>
          <p:nvSpPr>
            <p:cNvPr id="392" name="Google Shape;392;p42"/>
            <p:cNvSpPr txBox="1"/>
            <p:nvPr/>
          </p:nvSpPr>
          <p:spPr>
            <a:xfrm>
              <a:off x="5543594" y="3524814"/>
              <a:ext cx="69893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0.015</a:t>
              </a:r>
              <a:endParaRPr sz="1400" b="0" i="0" u="none" strike="noStrike" cap="none" dirty="0">
                <a:solidFill>
                  <a:srgbClr val="000000"/>
                </a:solidFill>
                <a:latin typeface="Arial"/>
                <a:ea typeface="Arial"/>
                <a:cs typeface="Arial"/>
                <a:sym typeface="Arial"/>
              </a:endParaRPr>
            </a:p>
          </p:txBody>
        </p:sp>
        <p:sp>
          <p:nvSpPr>
            <p:cNvPr id="393" name="Google Shape;393;p42"/>
            <p:cNvSpPr txBox="1"/>
            <p:nvPr/>
          </p:nvSpPr>
          <p:spPr>
            <a:xfrm>
              <a:off x="5543594" y="2794645"/>
              <a:ext cx="69893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0.02</a:t>
              </a:r>
              <a:endParaRPr sz="1400" b="0" i="0" u="none" strike="noStrike" cap="none" dirty="0">
                <a:solidFill>
                  <a:srgbClr val="000000"/>
                </a:solidFill>
                <a:latin typeface="Arial"/>
                <a:ea typeface="Arial"/>
                <a:cs typeface="Arial"/>
                <a:sym typeface="Arial"/>
              </a:endParaRPr>
            </a:p>
          </p:txBody>
        </p:sp>
        <p:sp>
          <p:nvSpPr>
            <p:cNvPr id="394" name="Google Shape;394;p42"/>
            <p:cNvSpPr txBox="1"/>
            <p:nvPr/>
          </p:nvSpPr>
          <p:spPr>
            <a:xfrm rot="-5400000">
              <a:off x="5054063" y="3548161"/>
              <a:ext cx="758182"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R</a:t>
              </a:r>
              <a:r>
                <a:rPr lang="en-US" sz="1400" b="0" i="0" u="none" strike="noStrike" cap="none" baseline="-25000" dirty="0">
                  <a:solidFill>
                    <a:srgbClr val="000000"/>
                  </a:solidFill>
                  <a:latin typeface="Century Gothic"/>
                  <a:ea typeface="Century Gothic"/>
                  <a:cs typeface="Century Gothic"/>
                  <a:sym typeface="Century Gothic"/>
                </a:rPr>
                <a:t>rs</a:t>
              </a:r>
              <a:r>
                <a:rPr lang="en-US" sz="1400" b="0" i="0" u="none" strike="noStrike" cap="none" dirty="0">
                  <a:solidFill>
                    <a:srgbClr val="000000"/>
                  </a:solidFill>
                  <a:latin typeface="Century Gothic"/>
                  <a:ea typeface="Century Gothic"/>
                  <a:cs typeface="Century Gothic"/>
                  <a:sym typeface="Century Gothic"/>
                </a:rPr>
                <a:t>(sr</a:t>
              </a:r>
              <a:r>
                <a:rPr lang="en-US" sz="1400" b="0" i="0" u="none" strike="noStrike" cap="none" baseline="30000" dirty="0">
                  <a:solidFill>
                    <a:srgbClr val="000000"/>
                  </a:solidFill>
                  <a:latin typeface="Century Gothic"/>
                  <a:ea typeface="Century Gothic"/>
                  <a:cs typeface="Century Gothic"/>
                  <a:sym typeface="Century Gothic"/>
                </a:rPr>
                <a:t>-1</a:t>
              </a:r>
              <a:r>
                <a:rPr lang="en-US" sz="1400" b="0" i="0" u="none" strike="noStrike" cap="none" dirty="0">
                  <a:solidFill>
                    <a:srgbClr val="000000"/>
                  </a:solidFill>
                  <a:latin typeface="Century Gothic"/>
                  <a:ea typeface="Century Gothic"/>
                  <a:cs typeface="Century Gothic"/>
                  <a:sym typeface="Century Gothic"/>
                </a:rPr>
                <a:t>)</a:t>
              </a:r>
              <a:endParaRPr sz="1400" b="0" i="0" u="none" strike="noStrike" cap="none" baseline="-25000" dirty="0">
                <a:solidFill>
                  <a:srgbClr val="000000"/>
                </a:solidFill>
                <a:latin typeface="Century Gothic"/>
                <a:ea typeface="Century Gothic"/>
                <a:cs typeface="Century Gothic"/>
                <a:sym typeface="Century Gothic"/>
              </a:endParaRPr>
            </a:p>
          </p:txBody>
        </p:sp>
        <p:sp>
          <p:nvSpPr>
            <p:cNvPr id="395" name="Google Shape;395;p42"/>
            <p:cNvSpPr txBox="1"/>
            <p:nvPr/>
          </p:nvSpPr>
          <p:spPr>
            <a:xfrm>
              <a:off x="5543594" y="2060601"/>
              <a:ext cx="69893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0.025</a:t>
              </a:r>
              <a:endParaRPr sz="1400" b="0" i="0" u="none" strike="noStrike" cap="none" dirty="0">
                <a:solidFill>
                  <a:srgbClr val="000000"/>
                </a:solidFill>
                <a:latin typeface="Arial"/>
                <a:ea typeface="Arial"/>
                <a:cs typeface="Arial"/>
                <a:sym typeface="Arial"/>
              </a:endParaRPr>
            </a:p>
          </p:txBody>
        </p:sp>
        <p:sp>
          <p:nvSpPr>
            <p:cNvPr id="396" name="Google Shape;396;p42"/>
            <p:cNvSpPr txBox="1"/>
            <p:nvPr/>
          </p:nvSpPr>
          <p:spPr>
            <a:xfrm>
              <a:off x="5959921" y="5884081"/>
              <a:ext cx="56520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400</a:t>
              </a:r>
              <a:endParaRPr sz="1400" b="0" i="0" u="none" strike="noStrike" cap="none" dirty="0">
                <a:solidFill>
                  <a:srgbClr val="000000"/>
                </a:solidFill>
                <a:latin typeface="Arial"/>
                <a:ea typeface="Arial"/>
                <a:cs typeface="Arial"/>
                <a:sym typeface="Arial"/>
              </a:endParaRPr>
            </a:p>
          </p:txBody>
        </p:sp>
        <p:sp>
          <p:nvSpPr>
            <p:cNvPr id="397" name="Google Shape;397;p42"/>
            <p:cNvSpPr txBox="1"/>
            <p:nvPr/>
          </p:nvSpPr>
          <p:spPr>
            <a:xfrm>
              <a:off x="7092034" y="5884080"/>
              <a:ext cx="56520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500</a:t>
              </a:r>
              <a:endParaRPr sz="1400" b="0" i="0" u="none" strike="noStrike" cap="none" dirty="0">
                <a:solidFill>
                  <a:srgbClr val="000000"/>
                </a:solidFill>
                <a:latin typeface="Arial"/>
                <a:ea typeface="Arial"/>
                <a:cs typeface="Arial"/>
                <a:sym typeface="Arial"/>
              </a:endParaRPr>
            </a:p>
          </p:txBody>
        </p:sp>
        <p:sp>
          <p:nvSpPr>
            <p:cNvPr id="398" name="Google Shape;398;p42"/>
            <p:cNvSpPr txBox="1"/>
            <p:nvPr/>
          </p:nvSpPr>
          <p:spPr>
            <a:xfrm>
              <a:off x="8219123" y="5884080"/>
              <a:ext cx="56520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600</a:t>
              </a:r>
              <a:endParaRPr sz="1400" b="0" i="0" u="none" strike="noStrike" cap="none" dirty="0">
                <a:solidFill>
                  <a:srgbClr val="000000"/>
                </a:solidFill>
                <a:latin typeface="Arial"/>
                <a:ea typeface="Arial"/>
                <a:cs typeface="Arial"/>
                <a:sym typeface="Arial"/>
              </a:endParaRPr>
            </a:p>
          </p:txBody>
        </p:sp>
        <p:sp>
          <p:nvSpPr>
            <p:cNvPr id="399" name="Google Shape;399;p42"/>
            <p:cNvSpPr txBox="1"/>
            <p:nvPr/>
          </p:nvSpPr>
          <p:spPr>
            <a:xfrm>
              <a:off x="9351236" y="5884079"/>
              <a:ext cx="56520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700</a:t>
              </a:r>
              <a:endParaRPr sz="1400" b="0" i="0" u="none" strike="noStrike" cap="none" dirty="0">
                <a:solidFill>
                  <a:srgbClr val="000000"/>
                </a:solidFill>
                <a:latin typeface="Arial"/>
                <a:ea typeface="Arial"/>
                <a:cs typeface="Arial"/>
                <a:sym typeface="Arial"/>
              </a:endParaRPr>
            </a:p>
          </p:txBody>
        </p:sp>
        <p:sp>
          <p:nvSpPr>
            <p:cNvPr id="400" name="Google Shape;400;p42"/>
            <p:cNvSpPr txBox="1"/>
            <p:nvPr/>
          </p:nvSpPr>
          <p:spPr>
            <a:xfrm>
              <a:off x="10478325" y="5884079"/>
              <a:ext cx="56520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800</a:t>
              </a:r>
              <a:endParaRPr sz="1400" b="0" i="0" u="none" strike="noStrike" cap="none" dirty="0">
                <a:solidFill>
                  <a:srgbClr val="000000"/>
                </a:solidFill>
                <a:latin typeface="Arial"/>
                <a:ea typeface="Arial"/>
                <a:cs typeface="Arial"/>
                <a:sym typeface="Arial"/>
              </a:endParaRPr>
            </a:p>
          </p:txBody>
        </p:sp>
        <p:sp>
          <p:nvSpPr>
            <p:cNvPr id="401" name="Google Shape;401;p42"/>
            <p:cNvSpPr txBox="1"/>
            <p:nvPr/>
          </p:nvSpPr>
          <p:spPr>
            <a:xfrm>
              <a:off x="11610438" y="5884079"/>
              <a:ext cx="56520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900</a:t>
              </a:r>
              <a:endParaRPr sz="1400" b="0" i="0" u="none" strike="noStrike" cap="none" dirty="0">
                <a:solidFill>
                  <a:srgbClr val="000000"/>
                </a:solidFill>
                <a:latin typeface="Arial"/>
                <a:ea typeface="Arial"/>
                <a:cs typeface="Arial"/>
                <a:sym typeface="Arial"/>
              </a:endParaRPr>
            </a:p>
          </p:txBody>
        </p:sp>
        <p:sp>
          <p:nvSpPr>
            <p:cNvPr id="402" name="Google Shape;402;p42"/>
            <p:cNvSpPr txBox="1"/>
            <p:nvPr/>
          </p:nvSpPr>
          <p:spPr>
            <a:xfrm>
              <a:off x="7955280" y="6161078"/>
              <a:ext cx="2203236" cy="307736"/>
            </a:xfrm>
            <a:prstGeom prst="rect">
              <a:avLst/>
            </a:prstGeom>
            <a:noFill/>
            <a:ln>
              <a:noFill/>
            </a:ln>
          </p:spPr>
          <p:txBody>
            <a:bodyPr spcFirstLastPara="1" wrap="square" lIns="73150" tIns="45700" rIns="73150"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s-419" sz="1400" b="0" i="0" u="none" strike="noStrike" cap="none" dirty="0">
                  <a:solidFill>
                    <a:srgbClr val="000000"/>
                  </a:solidFill>
                  <a:latin typeface="Century Gothic"/>
                  <a:ea typeface="Century Gothic"/>
                  <a:cs typeface="Century Gothic"/>
                  <a:sym typeface="Century Gothic"/>
                </a:rPr>
                <a:t>Longitud</a:t>
              </a:r>
              <a:r>
                <a:rPr lang="en-US" sz="1400" b="0" i="0" u="none" strike="noStrike" cap="none" dirty="0">
                  <a:solidFill>
                    <a:srgbClr val="000000"/>
                  </a:solidFill>
                  <a:latin typeface="Century Gothic"/>
                  <a:ea typeface="Century Gothic"/>
                  <a:cs typeface="Century Gothic"/>
                  <a:sym typeface="Century Gothic"/>
                </a:rPr>
                <a:t> de </a:t>
              </a:r>
              <a:r>
                <a:rPr lang="es-419" sz="1400" b="0" i="0" u="none" strike="noStrike" cap="none" dirty="0">
                  <a:solidFill>
                    <a:srgbClr val="000000"/>
                  </a:solidFill>
                  <a:latin typeface="Century Gothic"/>
                  <a:ea typeface="Century Gothic"/>
                  <a:cs typeface="Century Gothic"/>
                  <a:sym typeface="Century Gothic"/>
                </a:rPr>
                <a:t>Onda</a:t>
              </a:r>
              <a:r>
                <a:rPr lang="en-US" sz="1400" b="0" i="0" u="none" strike="noStrike" cap="none" dirty="0">
                  <a:solidFill>
                    <a:srgbClr val="000000"/>
                  </a:solidFill>
                  <a:latin typeface="Century Gothic"/>
                  <a:ea typeface="Century Gothic"/>
                  <a:cs typeface="Century Gothic"/>
                  <a:sym typeface="Century Gothic"/>
                </a:rPr>
                <a:t> (nm)</a:t>
              </a:r>
              <a:endParaRPr sz="1400" b="0" i="0" u="none" strike="noStrike" cap="none" dirty="0">
                <a:solidFill>
                  <a:srgbClr val="000000"/>
                </a:solidFill>
                <a:latin typeface="Arial"/>
                <a:ea typeface="Arial"/>
                <a:cs typeface="Arial"/>
                <a:sym typeface="Arial"/>
              </a:endParaRPr>
            </a:p>
          </p:txBody>
        </p:sp>
        <p:sp>
          <p:nvSpPr>
            <p:cNvPr id="403" name="Google Shape;403;p42"/>
            <p:cNvSpPr txBox="1"/>
            <p:nvPr/>
          </p:nvSpPr>
          <p:spPr>
            <a:xfrm>
              <a:off x="8129640" y="2253057"/>
              <a:ext cx="1288680" cy="338514"/>
            </a:xfrm>
            <a:prstGeom prst="rect">
              <a:avLst/>
            </a:prstGeom>
            <a:noFill/>
            <a:ln w="25400" cap="flat" cmpd="sng">
              <a:solidFill>
                <a:schemeClr val="accent4"/>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419" sz="1600" b="0" i="0" u="none" strike="noStrike" cap="none" dirty="0">
                  <a:solidFill>
                    <a:srgbClr val="000000"/>
                  </a:solidFill>
                  <a:latin typeface="Century Gothic"/>
                  <a:ea typeface="Century Gothic"/>
                  <a:cs typeface="Century Gothic"/>
                  <a:sym typeface="Century Gothic"/>
                </a:rPr>
                <a:t>Sedimentos</a:t>
              </a:r>
              <a:endParaRPr lang="es-419" sz="1400" b="0" i="0" u="none" strike="noStrike" cap="none" dirty="0">
                <a:solidFill>
                  <a:srgbClr val="000000"/>
                </a:solidFill>
                <a:latin typeface="Arial"/>
                <a:ea typeface="Arial"/>
                <a:cs typeface="Arial"/>
                <a:sym typeface="Arial"/>
              </a:endParaRPr>
            </a:p>
          </p:txBody>
        </p:sp>
        <p:sp>
          <p:nvSpPr>
            <p:cNvPr id="404" name="Google Shape;404;p42"/>
            <p:cNvSpPr txBox="1"/>
            <p:nvPr/>
          </p:nvSpPr>
          <p:spPr>
            <a:xfrm>
              <a:off x="6573420" y="4875997"/>
              <a:ext cx="845342" cy="338554"/>
            </a:xfrm>
            <a:prstGeom prst="rect">
              <a:avLst/>
            </a:prstGeom>
            <a:noFill/>
            <a:ln w="25400" cap="flat" cmpd="sng">
              <a:solidFill>
                <a:srgbClr val="49B2E9"/>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Century Gothic"/>
                  <a:ea typeface="Century Gothic"/>
                  <a:cs typeface="Century Gothic"/>
                  <a:sym typeface="Century Gothic"/>
                </a:rPr>
                <a:t>Agua</a:t>
              </a:r>
              <a:endParaRPr sz="1400" b="0" i="0" u="none" strike="noStrike" cap="none" dirty="0">
                <a:solidFill>
                  <a:srgbClr val="000000"/>
                </a:solidFill>
                <a:latin typeface="Arial"/>
                <a:ea typeface="Arial"/>
                <a:cs typeface="Arial"/>
                <a:sym typeface="Arial"/>
              </a:endParaRPr>
            </a:p>
          </p:txBody>
        </p:sp>
        <p:sp>
          <p:nvSpPr>
            <p:cNvPr id="405" name="Google Shape;405;p42"/>
            <p:cNvSpPr txBox="1"/>
            <p:nvPr/>
          </p:nvSpPr>
          <p:spPr>
            <a:xfrm>
              <a:off x="8616049" y="5214551"/>
              <a:ext cx="1542467" cy="338554"/>
            </a:xfrm>
            <a:prstGeom prst="rect">
              <a:avLst/>
            </a:prstGeom>
            <a:noFill/>
            <a:ln w="25400" cap="flat" cmpd="sng">
              <a:solidFill>
                <a:schemeClr val="l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419" sz="1600" b="0" i="0" u="none" strike="noStrike" cap="none" dirty="0">
                  <a:solidFill>
                    <a:srgbClr val="000000"/>
                  </a:solidFill>
                  <a:latin typeface="Century Gothic"/>
                  <a:ea typeface="Century Gothic"/>
                  <a:cs typeface="Century Gothic"/>
                  <a:sym typeface="Century Gothic"/>
                </a:rPr>
                <a:t>Clorofila</a:t>
              </a:r>
              <a:endParaRPr lang="es-419" sz="1400" b="0" i="0" u="none" strike="noStrike" cap="none" dirty="0">
                <a:solidFill>
                  <a:srgbClr val="000000"/>
                </a:solidFill>
                <a:latin typeface="Arial"/>
                <a:ea typeface="Arial"/>
                <a:cs typeface="Arial"/>
                <a:sym typeface="Arial"/>
              </a:endParaRPr>
            </a:p>
          </p:txBody>
        </p:sp>
        <p:sp>
          <p:nvSpPr>
            <p:cNvPr id="406" name="Google Shape;406;p42"/>
            <p:cNvSpPr txBox="1"/>
            <p:nvPr/>
          </p:nvSpPr>
          <p:spPr>
            <a:xfrm>
              <a:off x="7657237" y="4842379"/>
              <a:ext cx="944806" cy="338554"/>
            </a:xfrm>
            <a:prstGeom prst="rect">
              <a:avLst/>
            </a:prstGeom>
            <a:noFill/>
            <a:ln w="25400" cap="flat" cmpd="sng">
              <a:solidFill>
                <a:srgbClr val="BFBFB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Century Gothic"/>
                  <a:ea typeface="Century Gothic"/>
                  <a:cs typeface="Century Gothic"/>
                  <a:sym typeface="Century Gothic"/>
                </a:rPr>
                <a:t>CDOM</a:t>
              </a:r>
              <a:endParaRPr sz="1400" b="0" i="0" u="none" strike="noStrike" cap="none" dirty="0">
                <a:solidFill>
                  <a:srgbClr val="000000"/>
                </a:solidFill>
                <a:latin typeface="Arial"/>
                <a:ea typeface="Arial"/>
                <a:cs typeface="Arial"/>
                <a:sym typeface="Arial"/>
              </a:endParaRPr>
            </a:p>
          </p:txBody>
        </p:sp>
        <p:cxnSp>
          <p:nvCxnSpPr>
            <p:cNvPr id="407" name="Google Shape;407;p42"/>
            <p:cNvCxnSpPr>
              <a:stCxn id="406" idx="2"/>
            </p:cNvCxnSpPr>
            <p:nvPr/>
          </p:nvCxnSpPr>
          <p:spPr>
            <a:xfrm flipH="1">
              <a:off x="7430640" y="5180933"/>
              <a:ext cx="699000" cy="443400"/>
            </a:xfrm>
            <a:prstGeom prst="straightConnector1">
              <a:avLst/>
            </a:prstGeom>
            <a:noFill/>
            <a:ln w="25400" cap="flat" cmpd="sng">
              <a:solidFill>
                <a:srgbClr val="BFBFBF"/>
              </a:solidFill>
              <a:prstDash val="solid"/>
              <a:round/>
              <a:headEnd type="none" w="sm" len="sm"/>
              <a:tailEnd type="triangle" w="med" len="med"/>
            </a:ln>
          </p:spPr>
        </p:cxnSp>
        <p:sp>
          <p:nvSpPr>
            <p:cNvPr id="408" name="Google Shape;408;p42"/>
            <p:cNvSpPr txBox="1"/>
            <p:nvPr/>
          </p:nvSpPr>
          <p:spPr>
            <a:xfrm>
              <a:off x="6242523" y="1254117"/>
              <a:ext cx="334086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Visible</a:t>
              </a:r>
              <a:endParaRPr sz="1400" b="0" i="0" u="none" strike="noStrike" cap="none" dirty="0">
                <a:solidFill>
                  <a:srgbClr val="000000"/>
                </a:solidFill>
                <a:latin typeface="Arial"/>
                <a:ea typeface="Arial"/>
                <a:cs typeface="Arial"/>
                <a:sym typeface="Arial"/>
              </a:endParaRPr>
            </a:p>
          </p:txBody>
        </p:sp>
        <p:sp>
          <p:nvSpPr>
            <p:cNvPr id="409" name="Google Shape;409;p42"/>
            <p:cNvSpPr txBox="1"/>
            <p:nvPr/>
          </p:nvSpPr>
          <p:spPr>
            <a:xfrm>
              <a:off x="9583386" y="1254117"/>
              <a:ext cx="230999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IR </a:t>
              </a:r>
              <a:r>
                <a:rPr lang="es-419" sz="1400" b="0" i="0" u="none" strike="noStrike" cap="none" dirty="0">
                  <a:solidFill>
                    <a:srgbClr val="000000"/>
                  </a:solidFill>
                  <a:latin typeface="Century Gothic"/>
                  <a:ea typeface="Century Gothic"/>
                  <a:cs typeface="Century Gothic"/>
                  <a:sym typeface="Century Gothic"/>
                </a:rPr>
                <a:t>Cercano</a:t>
              </a:r>
              <a:endParaRPr lang="es-419" sz="1400" b="0" i="0" u="none" strike="noStrike" cap="none" dirty="0">
                <a:solidFill>
                  <a:srgbClr val="000000"/>
                </a:solidFill>
                <a:latin typeface="Arial"/>
                <a:ea typeface="Arial"/>
                <a:cs typeface="Arial"/>
                <a:sym typeface="Arial"/>
              </a:endParaRPr>
            </a:p>
          </p:txBody>
        </p:sp>
        <p:cxnSp>
          <p:nvCxnSpPr>
            <p:cNvPr id="410" name="Google Shape;410;p42"/>
            <p:cNvCxnSpPr/>
            <p:nvPr/>
          </p:nvCxnSpPr>
          <p:spPr>
            <a:xfrm>
              <a:off x="9583387" y="1643449"/>
              <a:ext cx="2303813" cy="0"/>
            </a:xfrm>
            <a:prstGeom prst="straightConnector1">
              <a:avLst/>
            </a:prstGeom>
            <a:noFill/>
            <a:ln w="25400" cap="flat" cmpd="sng">
              <a:solidFill>
                <a:schemeClr val="dk1"/>
              </a:solidFill>
              <a:prstDash val="solid"/>
              <a:round/>
              <a:headEnd type="triangle" w="med" len="med"/>
              <a:tailEnd type="triangle" w="med" len="med"/>
            </a:ln>
          </p:spPr>
        </p:cxnSp>
      </p:grpSp>
      <p:sp>
        <p:nvSpPr>
          <p:cNvPr id="35" name="Google Shape;345;p36">
            <a:extLst>
              <a:ext uri="{FF2B5EF4-FFF2-40B4-BE49-F238E27FC236}">
                <a16:creationId xmlns:a16="http://schemas.microsoft.com/office/drawing/2014/main" id="{EFA09FDA-2EFD-4D24-8CE4-F52B6E3673DF}"/>
              </a:ext>
            </a:extLst>
          </p:cNvPr>
          <p:cNvSpPr txBox="1">
            <a:spLocks noGrp="1"/>
          </p:cNvSpPr>
          <p:nvPr>
            <p:ph type="body" idx="1"/>
          </p:nvPr>
        </p:nvSpPr>
        <p:spPr>
          <a:xfrm>
            <a:off x="242315" y="1101904"/>
            <a:ext cx="4590740" cy="4818008"/>
          </a:xfrm>
          <a:prstGeom prst="rect">
            <a:avLst/>
          </a:prstGeom>
          <a:noFill/>
          <a:ln>
            <a:noFill/>
          </a:ln>
        </p:spPr>
        <p:txBody>
          <a:bodyPr spcFirstLastPara="1" wrap="square" lIns="0" tIns="60925" rIns="121875" bIns="60925" anchor="t" anchorCtr="0">
            <a:normAutofit lnSpcReduction="10000"/>
          </a:bodyPr>
          <a:lstStyle/>
          <a:p>
            <a:pPr marL="146050" indent="0">
              <a:buNone/>
            </a:pPr>
            <a:r>
              <a:rPr lang="es-419" dirty="0"/>
              <a:t>Propiedades Ópticas Inherentes:</a:t>
            </a:r>
          </a:p>
          <a:p>
            <a:pPr marL="457200" lvl="0" indent="-368300" algn="l" rtl="0">
              <a:lnSpc>
                <a:spcPct val="100000"/>
              </a:lnSpc>
              <a:spcBef>
                <a:spcPts val="800"/>
              </a:spcBef>
              <a:spcAft>
                <a:spcPts val="0"/>
              </a:spcAft>
              <a:buSzPts val="2200"/>
              <a:buChar char="•"/>
            </a:pPr>
            <a:r>
              <a:rPr lang="es-419" i="1" dirty="0"/>
              <a:t>a</a:t>
            </a:r>
            <a:r>
              <a:rPr lang="es-419" dirty="0"/>
              <a:t> = Absorción por</a:t>
            </a:r>
            <a:r>
              <a:rPr lang="es-419" dirty="0">
                <a:latin typeface="Arial"/>
                <a:ea typeface="Arial"/>
                <a:cs typeface="Arial"/>
                <a:sym typeface="Arial"/>
              </a:rPr>
              <a:t>…</a:t>
            </a:r>
            <a:endParaRPr lang="es-419" dirty="0"/>
          </a:p>
          <a:p>
            <a:pPr marL="914400" lvl="1" indent="-368300" algn="l" rtl="0">
              <a:lnSpc>
                <a:spcPct val="100000"/>
              </a:lnSpc>
              <a:spcBef>
                <a:spcPts val="400"/>
              </a:spcBef>
              <a:spcAft>
                <a:spcPts val="0"/>
              </a:spcAft>
              <a:buSzPts val="2200"/>
              <a:buChar char="–"/>
            </a:pPr>
            <a:r>
              <a:rPr lang="es-419" dirty="0"/>
              <a:t>Fitoplancton (ph)</a:t>
            </a:r>
          </a:p>
          <a:p>
            <a:pPr lvl="1"/>
            <a:r>
              <a:rPr lang="es-419" dirty="0"/>
              <a:t>Partículas No-Algales (nap)</a:t>
            </a:r>
          </a:p>
          <a:p>
            <a:pPr lvl="1"/>
            <a:r>
              <a:rPr lang="es-419" dirty="0"/>
              <a:t>Materia Orgánica Disuelta Coloreada (CDOM)</a:t>
            </a:r>
          </a:p>
          <a:p>
            <a:pPr marL="914400" lvl="1" indent="-368300" algn="l" rtl="0">
              <a:lnSpc>
                <a:spcPct val="100000"/>
              </a:lnSpc>
              <a:spcBef>
                <a:spcPts val="400"/>
              </a:spcBef>
              <a:spcAft>
                <a:spcPts val="0"/>
              </a:spcAft>
              <a:buSzPts val="2200"/>
              <a:buChar char="–"/>
            </a:pPr>
            <a:r>
              <a:rPr lang="es-419" dirty="0"/>
              <a:t>Agua (w)</a:t>
            </a:r>
          </a:p>
          <a:p>
            <a:r>
              <a:rPr lang="es-419" i="1" dirty="0"/>
              <a:t>b</a:t>
            </a:r>
            <a:r>
              <a:rPr lang="es-419" dirty="0"/>
              <a:t> = Dispersión hacia adelante (f) y en sentido contrario (b) </a:t>
            </a:r>
            <a:endParaRPr lang="es-419"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4"/>
          <p:cNvSpPr txBox="1">
            <a:spLocks noGrp="1"/>
          </p:cNvSpPr>
          <p:nvPr>
            <p:ph type="title"/>
          </p:nvPr>
        </p:nvSpPr>
        <p:spPr>
          <a:xfrm>
            <a:off x="242315" y="276993"/>
            <a:ext cx="11707369" cy="576299"/>
          </a:xfrm>
          <a:prstGeom prst="rect">
            <a:avLst/>
          </a:prstGeom>
          <a:noFill/>
          <a:ln>
            <a:noFill/>
          </a:ln>
        </p:spPr>
        <p:txBody>
          <a:bodyPr spcFirstLastPara="1" wrap="square" lIns="121875" tIns="60925" rIns="121875" bIns="60925" anchor="ctr" anchorCtr="0">
            <a:noAutofit/>
          </a:bodyPr>
          <a:lstStyle/>
          <a:p>
            <a:pPr marL="0" lvl="0" indent="0" algn="l" rtl="0">
              <a:lnSpc>
                <a:spcPct val="107142"/>
              </a:lnSpc>
              <a:spcBef>
                <a:spcPts val="0"/>
              </a:spcBef>
              <a:spcAft>
                <a:spcPts val="0"/>
              </a:spcAft>
              <a:buSzPts val="1400"/>
              <a:buNone/>
            </a:pPr>
            <a:r>
              <a:rPr lang="es-419" sz="2800" spc="-30" dirty="0"/>
              <a:t>Parámetros</a:t>
            </a:r>
            <a:r>
              <a:rPr lang="en-US" sz="2800" spc="-30" dirty="0"/>
              <a:t> de la Calidad del Agua </a:t>
            </a:r>
            <a:r>
              <a:rPr lang="es-419" sz="2800" spc="-30" dirty="0"/>
              <a:t>a Partir de Observaciones de </a:t>
            </a:r>
            <a:r>
              <a:rPr lang="es-419" sz="2800" dirty="0"/>
              <a:t>Teledetección</a:t>
            </a:r>
            <a:endParaRPr lang="es-419" dirty="0"/>
          </a:p>
        </p:txBody>
      </p:sp>
      <p:sp>
        <p:nvSpPr>
          <p:cNvPr id="448" name="Google Shape;448;p34"/>
          <p:cNvSpPr txBox="1"/>
          <p:nvPr/>
        </p:nvSpPr>
        <p:spPr>
          <a:xfrm>
            <a:off x="308417" y="894000"/>
            <a:ext cx="3174108" cy="4365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700"/>
              <a:buFont typeface="Arial"/>
              <a:buNone/>
            </a:pPr>
            <a:r>
              <a:rPr lang="es-419" sz="1700" b="1" i="0" u="none" strike="noStrike" cap="none" dirty="0">
                <a:solidFill>
                  <a:schemeClr val="accent1"/>
                </a:solidFill>
                <a:latin typeface="Century Gothic"/>
                <a:ea typeface="Century Gothic"/>
                <a:cs typeface="Century Gothic"/>
                <a:sym typeface="Century Gothic"/>
              </a:rPr>
              <a:t>Técnica Cuantitativa</a:t>
            </a:r>
            <a:endParaRPr lang="es-419" sz="1400" b="0" i="0" u="none" strike="noStrike" cap="none" dirty="0">
              <a:solidFill>
                <a:schemeClr val="accent1"/>
              </a:solidFill>
              <a:sym typeface="Arial"/>
            </a:endParaRPr>
          </a:p>
        </p:txBody>
      </p:sp>
      <p:sp>
        <p:nvSpPr>
          <p:cNvPr id="449" name="Google Shape;449;p34"/>
          <p:cNvSpPr txBox="1"/>
          <p:nvPr/>
        </p:nvSpPr>
        <p:spPr>
          <a:xfrm>
            <a:off x="570831" y="1921032"/>
            <a:ext cx="2102300" cy="1200288"/>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Reflectancia TOA Satelital Sobre un Cuerpo de Agua</a:t>
            </a:r>
            <a:endParaRPr lang="es-419" sz="1400" b="0" i="0" u="none" strike="noStrike" cap="none" dirty="0">
              <a:solidFill>
                <a:srgbClr val="000000"/>
              </a:solidFill>
              <a:latin typeface="Arial"/>
              <a:ea typeface="Arial"/>
              <a:cs typeface="Arial"/>
              <a:sym typeface="Arial"/>
            </a:endParaRPr>
          </a:p>
        </p:txBody>
      </p:sp>
      <p:sp>
        <p:nvSpPr>
          <p:cNvPr id="450" name="Google Shape;450;p34"/>
          <p:cNvSpPr txBox="1"/>
          <p:nvPr/>
        </p:nvSpPr>
        <p:spPr>
          <a:xfrm>
            <a:off x="570831" y="3415143"/>
            <a:ext cx="2102300" cy="1754286"/>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Observaciones </a:t>
            </a:r>
            <a:r>
              <a:rPr lang="es-419" sz="1800" b="0" i="1" u="none" strike="noStrike" cap="none" dirty="0">
                <a:solidFill>
                  <a:schemeClr val="lt1"/>
                </a:solidFill>
                <a:latin typeface="Century Gothic"/>
                <a:ea typeface="Century Gothic"/>
                <a:cs typeface="Century Gothic"/>
                <a:sym typeface="Century Gothic"/>
              </a:rPr>
              <a:t>In Situ</a:t>
            </a:r>
            <a:r>
              <a:rPr lang="es-419" sz="1800" b="0" i="0" u="none" strike="noStrike" cap="none" dirty="0">
                <a:solidFill>
                  <a:schemeClr val="lt1"/>
                </a:solidFill>
                <a:latin typeface="Century Gothic"/>
                <a:ea typeface="Century Gothic"/>
                <a:cs typeface="Century Gothic"/>
                <a:sym typeface="Century Gothic"/>
              </a:rPr>
              <a:t> de Parámetros de la CA Cuando un Satélite Pasa por Encima</a:t>
            </a:r>
            <a:endParaRPr lang="es-419" sz="1400" b="0" i="0" u="none" strike="noStrike" cap="none" dirty="0">
              <a:solidFill>
                <a:srgbClr val="000000"/>
              </a:solidFill>
              <a:latin typeface="Arial"/>
              <a:ea typeface="Arial"/>
              <a:cs typeface="Arial"/>
              <a:sym typeface="Arial"/>
            </a:endParaRPr>
          </a:p>
        </p:txBody>
      </p:sp>
      <p:sp>
        <p:nvSpPr>
          <p:cNvPr id="451" name="Google Shape;451;p34"/>
          <p:cNvSpPr txBox="1"/>
          <p:nvPr/>
        </p:nvSpPr>
        <p:spPr>
          <a:xfrm>
            <a:off x="570830" y="5125875"/>
            <a:ext cx="2102301" cy="1266717"/>
          </a:xfrm>
          <a:prstGeom prst="rect">
            <a:avLst/>
          </a:prstGeom>
          <a:noFill/>
          <a:ln>
            <a:noFill/>
          </a:ln>
        </p:spPr>
        <p:txBody>
          <a:bodyPr spcFirstLastPara="1" wrap="square" lIns="91425" tIns="45700" rIns="91425" bIns="45700" anchor="t" anchorCtr="0">
            <a:spAutoFit/>
          </a:bodyPr>
          <a:lstStyle/>
          <a:p>
            <a:pPr marL="0" marR="0" lvl="0" indent="0" algn="ctr" rtl="0">
              <a:lnSpc>
                <a:spcPct val="105555"/>
              </a:lnSpc>
              <a:spcBef>
                <a:spcPts val="0"/>
              </a:spcBef>
              <a:spcAft>
                <a:spcPts val="0"/>
              </a:spcAft>
              <a:buClr>
                <a:srgbClr val="000000"/>
              </a:buClr>
              <a:buSzPts val="1800"/>
              <a:buFont typeface="Arial"/>
              <a:buNone/>
            </a:pPr>
            <a:r>
              <a:rPr lang="es-419" sz="1800" b="0" i="1" u="none" strike="noStrike" cap="none" dirty="0">
                <a:solidFill>
                  <a:srgbClr val="000000"/>
                </a:solidFill>
                <a:latin typeface="Century Gothic"/>
                <a:ea typeface="Century Gothic"/>
                <a:cs typeface="Century Gothic"/>
                <a:sym typeface="Century Gothic"/>
              </a:rPr>
              <a:t>Observaciones de Series de Tiempo Anteriores</a:t>
            </a:r>
            <a:endParaRPr lang="es-419" sz="1400" b="0" i="0" u="none" strike="noStrike" cap="none" dirty="0">
              <a:solidFill>
                <a:srgbClr val="000000"/>
              </a:solidFill>
              <a:latin typeface="Arial"/>
              <a:ea typeface="Arial"/>
              <a:cs typeface="Arial"/>
              <a:sym typeface="Arial"/>
            </a:endParaRPr>
          </a:p>
        </p:txBody>
      </p:sp>
      <p:sp>
        <p:nvSpPr>
          <p:cNvPr id="452" name="Google Shape;452;p34"/>
          <p:cNvSpPr txBox="1"/>
          <p:nvPr/>
        </p:nvSpPr>
        <p:spPr>
          <a:xfrm>
            <a:off x="3566077" y="1917809"/>
            <a:ext cx="2102300" cy="646290"/>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Corrección Atmosférica</a:t>
            </a:r>
            <a:endParaRPr lang="es-419" sz="1400" b="0" i="0" u="none" strike="noStrike" cap="none" dirty="0">
              <a:solidFill>
                <a:srgbClr val="000000"/>
              </a:solidFill>
              <a:latin typeface="Arial"/>
              <a:ea typeface="Arial"/>
              <a:cs typeface="Arial"/>
              <a:sym typeface="Arial"/>
            </a:endParaRPr>
          </a:p>
        </p:txBody>
      </p:sp>
      <p:sp>
        <p:nvSpPr>
          <p:cNvPr id="453" name="Google Shape;453;p34"/>
          <p:cNvSpPr txBox="1"/>
          <p:nvPr/>
        </p:nvSpPr>
        <p:spPr>
          <a:xfrm>
            <a:off x="3566077" y="3019707"/>
            <a:ext cx="2102300" cy="923289"/>
          </a:xfrm>
          <a:prstGeom prst="rect">
            <a:avLst/>
          </a:prstGeom>
          <a:solidFill>
            <a:schemeClr val="accent3"/>
          </a:solid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Reflectancia Partiendo del Agua</a:t>
            </a:r>
            <a:endParaRPr lang="es-419" sz="1400" b="0" i="0" u="none" strike="noStrike" cap="none" dirty="0">
              <a:solidFill>
                <a:srgbClr val="000000"/>
              </a:solidFill>
              <a:latin typeface="Arial"/>
              <a:ea typeface="Arial"/>
              <a:cs typeface="Arial"/>
              <a:sym typeface="Arial"/>
            </a:endParaRPr>
          </a:p>
        </p:txBody>
      </p:sp>
      <p:sp>
        <p:nvSpPr>
          <p:cNvPr id="454" name="Google Shape;454;p34"/>
          <p:cNvSpPr txBox="1"/>
          <p:nvPr/>
        </p:nvSpPr>
        <p:spPr>
          <a:xfrm>
            <a:off x="3566077" y="4150584"/>
            <a:ext cx="2102300" cy="1200288"/>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Desarrollo de Algoritmos Empíricos o Estadísticos</a:t>
            </a:r>
            <a:endParaRPr lang="es-419" sz="1400" b="0" i="0" u="none" strike="noStrike" cap="none" dirty="0">
              <a:solidFill>
                <a:srgbClr val="000000"/>
              </a:solidFill>
              <a:latin typeface="Arial"/>
              <a:ea typeface="Arial"/>
              <a:cs typeface="Arial"/>
              <a:sym typeface="Arial"/>
            </a:endParaRPr>
          </a:p>
        </p:txBody>
      </p:sp>
      <p:sp>
        <p:nvSpPr>
          <p:cNvPr id="455" name="Google Shape;455;p34"/>
          <p:cNvSpPr txBox="1"/>
          <p:nvPr/>
        </p:nvSpPr>
        <p:spPr>
          <a:xfrm>
            <a:off x="6750798" y="4427583"/>
            <a:ext cx="2102300" cy="646290"/>
          </a:xfrm>
          <a:prstGeom prst="rect">
            <a:avLst/>
          </a:prstGeom>
          <a:solidFill>
            <a:srgbClr val="52C0A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Coeficientes de Modelación</a:t>
            </a:r>
            <a:endParaRPr lang="es-419" sz="1400" b="0" i="0" u="none" strike="noStrike" cap="none" dirty="0">
              <a:solidFill>
                <a:srgbClr val="000000"/>
              </a:solidFill>
              <a:latin typeface="Arial"/>
              <a:ea typeface="Arial"/>
              <a:cs typeface="Arial"/>
              <a:sym typeface="Arial"/>
            </a:endParaRPr>
          </a:p>
        </p:txBody>
      </p:sp>
      <p:sp>
        <p:nvSpPr>
          <p:cNvPr id="456" name="Google Shape;456;p34"/>
          <p:cNvSpPr txBox="1"/>
          <p:nvPr/>
        </p:nvSpPr>
        <p:spPr>
          <a:xfrm>
            <a:off x="9673512" y="1921032"/>
            <a:ext cx="2102300" cy="1754286"/>
          </a:xfrm>
          <a:prstGeom prst="rect">
            <a:avLst/>
          </a:prstGeom>
          <a:solidFill>
            <a:schemeClr val="accent2"/>
          </a:solid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Reflectancia Atmosféricamente Corregida en Tiempo Real o del Paso Satelital Actual</a:t>
            </a:r>
            <a:endParaRPr lang="es-419" sz="1400" b="0" i="0" u="none" strike="noStrike" cap="none" dirty="0">
              <a:solidFill>
                <a:srgbClr val="000000"/>
              </a:solidFill>
              <a:latin typeface="Arial"/>
              <a:ea typeface="Arial"/>
              <a:cs typeface="Arial"/>
              <a:sym typeface="Arial"/>
            </a:endParaRPr>
          </a:p>
        </p:txBody>
      </p:sp>
      <p:sp>
        <p:nvSpPr>
          <p:cNvPr id="457" name="Google Shape;457;p34"/>
          <p:cNvSpPr txBox="1"/>
          <p:nvPr/>
        </p:nvSpPr>
        <p:spPr>
          <a:xfrm>
            <a:off x="9673512" y="4427583"/>
            <a:ext cx="2102300" cy="64629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Parámetro de la CA Derivado</a:t>
            </a:r>
            <a:endParaRPr lang="es-419" sz="1400" b="0" i="0" u="none" strike="noStrike" cap="none" dirty="0">
              <a:solidFill>
                <a:srgbClr val="000000"/>
              </a:solidFill>
              <a:latin typeface="Arial"/>
              <a:ea typeface="Arial"/>
              <a:cs typeface="Arial"/>
              <a:sym typeface="Arial"/>
            </a:endParaRPr>
          </a:p>
        </p:txBody>
      </p:sp>
      <p:sp>
        <p:nvSpPr>
          <p:cNvPr id="458" name="Google Shape;458;p34"/>
          <p:cNvSpPr txBox="1"/>
          <p:nvPr/>
        </p:nvSpPr>
        <p:spPr>
          <a:xfrm>
            <a:off x="330450" y="1257919"/>
            <a:ext cx="533792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rgbClr val="000000"/>
                </a:solidFill>
                <a:latin typeface="Century Gothic"/>
                <a:ea typeface="Century Gothic"/>
                <a:cs typeface="Century Gothic"/>
                <a:sym typeface="Century Gothic"/>
              </a:rPr>
              <a:t>Desarrollo de Algoritmos</a:t>
            </a:r>
            <a:endParaRPr lang="es-419" sz="1400" b="0" i="0" u="none" strike="noStrike" cap="none" dirty="0">
              <a:solidFill>
                <a:srgbClr val="000000"/>
              </a:solidFill>
              <a:latin typeface="Arial"/>
              <a:ea typeface="Arial"/>
              <a:cs typeface="Arial"/>
              <a:sym typeface="Arial"/>
            </a:endParaRPr>
          </a:p>
        </p:txBody>
      </p:sp>
      <p:sp>
        <p:nvSpPr>
          <p:cNvPr id="459" name="Google Shape;459;p34"/>
          <p:cNvSpPr txBox="1"/>
          <p:nvPr/>
        </p:nvSpPr>
        <p:spPr>
          <a:xfrm>
            <a:off x="9515178" y="1257919"/>
            <a:ext cx="252264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rgbClr val="000000"/>
                </a:solidFill>
                <a:latin typeface="Century Gothic"/>
                <a:ea typeface="Century Gothic"/>
                <a:cs typeface="Century Gothic"/>
                <a:sym typeface="Century Gothic"/>
              </a:rPr>
              <a:t>Monitoreo</a:t>
            </a:r>
            <a:endParaRPr lang="es-419" sz="1400" b="0" i="0" u="none" strike="noStrike" cap="none" dirty="0">
              <a:solidFill>
                <a:srgbClr val="000000"/>
              </a:solidFill>
              <a:latin typeface="Arial"/>
              <a:ea typeface="Arial"/>
              <a:cs typeface="Arial"/>
              <a:sym typeface="Arial"/>
            </a:endParaRPr>
          </a:p>
        </p:txBody>
      </p:sp>
      <p:sp>
        <p:nvSpPr>
          <p:cNvPr id="460" name="Google Shape;460;p34"/>
          <p:cNvSpPr/>
          <p:nvPr/>
        </p:nvSpPr>
        <p:spPr>
          <a:xfrm>
            <a:off x="416382" y="1751249"/>
            <a:ext cx="2379785" cy="4555766"/>
          </a:xfrm>
          <a:prstGeom prst="rect">
            <a:avLst/>
          </a:prstGeom>
          <a:noFill/>
          <a:ln w="38100" cap="flat" cmpd="sng">
            <a:solidFill>
              <a:srgbClr val="7F7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1" name="Google Shape;461;p34"/>
          <p:cNvSpPr/>
          <p:nvPr/>
        </p:nvSpPr>
        <p:spPr>
          <a:xfrm>
            <a:off x="2734649" y="2092137"/>
            <a:ext cx="769910"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2" name="Google Shape;462;p34"/>
          <p:cNvSpPr/>
          <p:nvPr/>
        </p:nvSpPr>
        <p:spPr>
          <a:xfrm>
            <a:off x="2734649" y="4427583"/>
            <a:ext cx="769910"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3" name="Google Shape;463;p34"/>
          <p:cNvSpPr/>
          <p:nvPr/>
        </p:nvSpPr>
        <p:spPr>
          <a:xfrm rot="5400000">
            <a:off x="4424010" y="2641002"/>
            <a:ext cx="386433"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4" name="Google Shape;464;p34"/>
          <p:cNvSpPr/>
          <p:nvPr/>
        </p:nvSpPr>
        <p:spPr>
          <a:xfrm rot="5400000">
            <a:off x="4424009" y="3956461"/>
            <a:ext cx="386433"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5" name="Google Shape;465;p34"/>
          <p:cNvSpPr/>
          <p:nvPr/>
        </p:nvSpPr>
        <p:spPr>
          <a:xfrm>
            <a:off x="5824633" y="4578505"/>
            <a:ext cx="769910"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6" name="Google Shape;466;p34"/>
          <p:cNvSpPr/>
          <p:nvPr/>
        </p:nvSpPr>
        <p:spPr>
          <a:xfrm>
            <a:off x="7383866" y="2644098"/>
            <a:ext cx="2027638" cy="1706035"/>
          </a:xfrm>
          <a:custGeom>
            <a:avLst/>
            <a:gdLst/>
            <a:ahLst/>
            <a:cxnLst/>
            <a:rect l="l" t="t" r="r" b="b"/>
            <a:pathLst>
              <a:path w="2027638" h="1706035" extrusionOk="0">
                <a:moveTo>
                  <a:pt x="1876716" y="0"/>
                </a:moveTo>
                <a:lnTo>
                  <a:pt x="2027638" y="150922"/>
                </a:lnTo>
                <a:lnTo>
                  <a:pt x="1876716" y="301844"/>
                </a:lnTo>
                <a:lnTo>
                  <a:pt x="1876716" y="226383"/>
                </a:lnTo>
                <a:lnTo>
                  <a:pt x="164123" y="226383"/>
                </a:lnTo>
                <a:lnTo>
                  <a:pt x="164123" y="1706035"/>
                </a:lnTo>
                <a:lnTo>
                  <a:pt x="0" y="1706035"/>
                </a:lnTo>
                <a:lnTo>
                  <a:pt x="0" y="226383"/>
                </a:lnTo>
                <a:lnTo>
                  <a:pt x="0" y="75461"/>
                </a:lnTo>
                <a:lnTo>
                  <a:pt x="0" y="74984"/>
                </a:lnTo>
                <a:lnTo>
                  <a:pt x="164123" y="74984"/>
                </a:lnTo>
                <a:lnTo>
                  <a:pt x="164123" y="75461"/>
                </a:lnTo>
                <a:lnTo>
                  <a:pt x="1876716" y="75461"/>
                </a:lnTo>
                <a:close/>
              </a:path>
            </a:pathLst>
          </a:cu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7" name="Google Shape;467;p34"/>
          <p:cNvSpPr/>
          <p:nvPr/>
        </p:nvSpPr>
        <p:spPr>
          <a:xfrm rot="5400000">
            <a:off x="10531446" y="3875451"/>
            <a:ext cx="386433"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8" name="Google Shape;468;p34"/>
          <p:cNvSpPr/>
          <p:nvPr/>
        </p:nvSpPr>
        <p:spPr>
          <a:xfrm>
            <a:off x="9515178" y="1751249"/>
            <a:ext cx="2379785" cy="4163814"/>
          </a:xfrm>
          <a:prstGeom prst="rect">
            <a:avLst/>
          </a:prstGeom>
          <a:noFill/>
          <a:ln w="38100" cap="flat" cmpd="sng">
            <a:solidFill>
              <a:srgbClr val="7F7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9" name="Google Shape;469;p34"/>
          <p:cNvSpPr/>
          <p:nvPr/>
        </p:nvSpPr>
        <p:spPr>
          <a:xfrm>
            <a:off x="4466304" y="1364004"/>
            <a:ext cx="1202073" cy="10702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70" name="Google Shape;470;p34"/>
          <p:cNvSpPr/>
          <p:nvPr/>
        </p:nvSpPr>
        <p:spPr>
          <a:xfrm flipH="1">
            <a:off x="330449" y="1364004"/>
            <a:ext cx="1202073" cy="10702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D812B56-C664-4971-95C1-2BACA5A192CE}"/>
              </a:ext>
            </a:extLst>
          </p:cNvPr>
          <p:cNvPicPr>
            <a:picLocks noChangeAspect="1"/>
          </p:cNvPicPr>
          <p:nvPr/>
        </p:nvPicPr>
        <p:blipFill>
          <a:blip r:embed="rId3"/>
          <a:stretch>
            <a:fillRect/>
          </a:stretch>
        </p:blipFill>
        <p:spPr>
          <a:xfrm>
            <a:off x="6646243" y="987729"/>
            <a:ext cx="4593787" cy="3820780"/>
          </a:xfrm>
          <a:prstGeom prst="rect">
            <a:avLst/>
          </a:prstGeom>
        </p:spPr>
      </p:pic>
      <p:sp>
        <p:nvSpPr>
          <p:cNvPr id="11" name="TextBox 10">
            <a:extLst>
              <a:ext uri="{FF2B5EF4-FFF2-40B4-BE49-F238E27FC236}">
                <a16:creationId xmlns:a16="http://schemas.microsoft.com/office/drawing/2014/main" id="{E063B7B0-6109-75A9-98E2-52F80ACD8B8C}"/>
              </a:ext>
            </a:extLst>
          </p:cNvPr>
          <p:cNvSpPr txBox="1"/>
          <p:nvPr/>
        </p:nvSpPr>
        <p:spPr>
          <a:xfrm>
            <a:off x="7367585" y="2807292"/>
            <a:ext cx="2257425"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CAPACITY BUILDING</a:t>
            </a:r>
          </a:p>
        </p:txBody>
      </p:sp>
      <p:sp>
        <p:nvSpPr>
          <p:cNvPr id="12" name="TextBox 11">
            <a:extLst>
              <a:ext uri="{FF2B5EF4-FFF2-40B4-BE49-F238E27FC236}">
                <a16:creationId xmlns:a16="http://schemas.microsoft.com/office/drawing/2014/main" id="{78A75121-8779-F033-4790-35CE74E2060B}"/>
              </a:ext>
            </a:extLst>
          </p:cNvPr>
          <p:cNvSpPr txBox="1"/>
          <p:nvPr/>
        </p:nvSpPr>
        <p:spPr>
          <a:xfrm>
            <a:off x="7372349" y="3320220"/>
            <a:ext cx="2743201"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CLIMATE &amp; RESILIENCE</a:t>
            </a:r>
          </a:p>
        </p:txBody>
      </p:sp>
      <p:sp>
        <p:nvSpPr>
          <p:cNvPr id="15" name="TextBox 14">
            <a:extLst>
              <a:ext uri="{FF2B5EF4-FFF2-40B4-BE49-F238E27FC236}">
                <a16:creationId xmlns:a16="http://schemas.microsoft.com/office/drawing/2014/main" id="{FA485B0D-2D49-2961-3BDA-51B042335683}"/>
              </a:ext>
            </a:extLst>
          </p:cNvPr>
          <p:cNvSpPr txBox="1"/>
          <p:nvPr/>
        </p:nvSpPr>
        <p:spPr>
          <a:xfrm>
            <a:off x="7381874" y="4837520"/>
            <a:ext cx="3176587"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HEALTH &amp; AIR QUALITY</a:t>
            </a:r>
          </a:p>
        </p:txBody>
      </p:sp>
      <p:sp>
        <p:nvSpPr>
          <p:cNvPr id="16" name="TextBox 15">
            <a:extLst>
              <a:ext uri="{FF2B5EF4-FFF2-40B4-BE49-F238E27FC236}">
                <a16:creationId xmlns:a16="http://schemas.microsoft.com/office/drawing/2014/main" id="{2F0540A8-4490-A37B-AB85-8FE8E1FD0C5B}"/>
              </a:ext>
            </a:extLst>
          </p:cNvPr>
          <p:cNvSpPr txBox="1"/>
          <p:nvPr/>
        </p:nvSpPr>
        <p:spPr>
          <a:xfrm>
            <a:off x="7367584" y="5347126"/>
            <a:ext cx="3176587"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WATER RESOURCES</a:t>
            </a:r>
          </a:p>
        </p:txBody>
      </p:sp>
      <p:sp>
        <p:nvSpPr>
          <p:cNvPr id="2" name="Title 1">
            <a:extLst>
              <a:ext uri="{FF2B5EF4-FFF2-40B4-BE49-F238E27FC236}">
                <a16:creationId xmlns:a16="http://schemas.microsoft.com/office/drawing/2014/main" id="{0A8C5BAA-4CAA-BE52-F8A4-CE34F3F43635}"/>
              </a:ext>
            </a:extLst>
          </p:cNvPr>
          <p:cNvSpPr>
            <a:spLocks noGrp="1"/>
          </p:cNvSpPr>
          <p:nvPr>
            <p:ph type="title"/>
          </p:nvPr>
        </p:nvSpPr>
        <p:spPr/>
        <p:txBody>
          <a:bodyPr/>
          <a:lstStyle/>
          <a:p>
            <a:r>
              <a:rPr lang="es-419" dirty="0"/>
              <a:t>Acerca de</a:t>
            </a:r>
            <a:r>
              <a:rPr lang="en-US" dirty="0"/>
              <a:t> ARSET</a:t>
            </a:r>
          </a:p>
        </p:txBody>
      </p:sp>
      <p:sp>
        <p:nvSpPr>
          <p:cNvPr id="3" name="Text Placeholder 2">
            <a:extLst>
              <a:ext uri="{FF2B5EF4-FFF2-40B4-BE49-F238E27FC236}">
                <a16:creationId xmlns:a16="http://schemas.microsoft.com/office/drawing/2014/main" id="{F10F4A99-2745-BDD3-BC5E-D54FD723B658}"/>
              </a:ext>
            </a:extLst>
          </p:cNvPr>
          <p:cNvSpPr>
            <a:spLocks noGrp="1"/>
          </p:cNvSpPr>
          <p:nvPr>
            <p:ph type="body" idx="1"/>
          </p:nvPr>
        </p:nvSpPr>
        <p:spPr/>
        <p:txBody>
          <a:bodyPr>
            <a:normAutofit/>
          </a:bodyPr>
          <a:lstStyle/>
          <a:p>
            <a:r>
              <a:rPr lang="es-419" b="1" dirty="0"/>
              <a:t>ARSET ofrece capacitación accesible, relevante, sin costo sobre satélites, sensores, métodos y herramientas de teledetección.</a:t>
            </a:r>
          </a:p>
          <a:p>
            <a:endParaRPr lang="es-419" dirty="0"/>
          </a:p>
          <a:p>
            <a:r>
              <a:rPr lang="es-419" dirty="0"/>
              <a:t>Las capacitaciones incluyen una variedad de aplicaciones de datos de satélite y se personalizan para audiencias con diferentes niveles de experiencia.</a:t>
            </a:r>
          </a:p>
        </p:txBody>
      </p:sp>
      <p:pic>
        <p:nvPicPr>
          <p:cNvPr id="8" name="Picture 7">
            <a:extLst>
              <a:ext uri="{FF2B5EF4-FFF2-40B4-BE49-F238E27FC236}">
                <a16:creationId xmlns:a16="http://schemas.microsoft.com/office/drawing/2014/main" id="{C5A4C8AB-4277-433E-9596-D7FF465163FA}"/>
              </a:ext>
            </a:extLst>
          </p:cNvPr>
          <p:cNvPicPr>
            <a:picLocks noChangeAspect="1"/>
          </p:cNvPicPr>
          <p:nvPr/>
        </p:nvPicPr>
        <p:blipFill>
          <a:blip r:embed="rId4"/>
          <a:srcRect/>
          <a:stretch/>
        </p:blipFill>
        <p:spPr>
          <a:xfrm>
            <a:off x="6646244" y="6158820"/>
            <a:ext cx="4237280" cy="673424"/>
          </a:xfrm>
          <a:prstGeom prst="rect">
            <a:avLst/>
          </a:prstGeom>
        </p:spPr>
      </p:pic>
      <p:sp>
        <p:nvSpPr>
          <p:cNvPr id="5" name="Rectangle 4">
            <a:extLst>
              <a:ext uri="{FF2B5EF4-FFF2-40B4-BE49-F238E27FC236}">
                <a16:creationId xmlns:a16="http://schemas.microsoft.com/office/drawing/2014/main" id="{B012E430-9B58-55D8-9A5F-1E2E742A7CA7}"/>
              </a:ext>
            </a:extLst>
          </p:cNvPr>
          <p:cNvSpPr/>
          <p:nvPr/>
        </p:nvSpPr>
        <p:spPr>
          <a:xfrm>
            <a:off x="1133856" y="6492240"/>
            <a:ext cx="566928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69726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4"/>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solidFill>
                  <a:srgbClr val="2A544D"/>
                </a:solidFill>
              </a:rPr>
              <a:t>Requisitos para el Desarrollo de Algoritmos</a:t>
            </a:r>
          </a:p>
        </p:txBody>
      </p:sp>
      <p:sp>
        <p:nvSpPr>
          <p:cNvPr id="406" name="Google Shape;406;p44"/>
          <p:cNvSpPr txBox="1">
            <a:spLocks noGrp="1"/>
          </p:cNvSpPr>
          <p:nvPr>
            <p:ph type="body" idx="1"/>
          </p:nvPr>
        </p:nvSpPr>
        <p:spPr>
          <a:xfrm>
            <a:off x="242315" y="1086506"/>
            <a:ext cx="11707369" cy="4818009"/>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800"/>
              </a:spcBef>
              <a:spcAft>
                <a:spcPts val="0"/>
              </a:spcAft>
              <a:buClr>
                <a:srgbClr val="53585D"/>
              </a:buClr>
              <a:buSzPts val="2200"/>
              <a:buChar char="•"/>
            </a:pPr>
            <a:r>
              <a:rPr lang="es-419" dirty="0">
                <a:solidFill>
                  <a:srgbClr val="53585D"/>
                </a:solidFill>
              </a:rPr>
              <a:t>Región geográfica</a:t>
            </a:r>
          </a:p>
          <a:p>
            <a:pPr lvl="0">
              <a:buClr>
                <a:srgbClr val="53585D"/>
              </a:buClr>
            </a:pPr>
            <a:r>
              <a:rPr lang="es-419" dirty="0">
                <a:solidFill>
                  <a:srgbClr val="53585D"/>
                </a:solidFill>
              </a:rPr>
              <a:t>Mediciones </a:t>
            </a:r>
            <a:r>
              <a:rPr lang="es-419" i="1" dirty="0">
                <a:solidFill>
                  <a:srgbClr val="53585D"/>
                </a:solidFill>
              </a:rPr>
              <a:t>in situ</a:t>
            </a:r>
            <a:r>
              <a:rPr lang="es-419" dirty="0">
                <a:solidFill>
                  <a:srgbClr val="53585D"/>
                </a:solidFill>
              </a:rPr>
              <a:t> de parámetros de la calidad del agua – colocalización espacial y temporal del paso del satélite por encima</a:t>
            </a:r>
          </a:p>
          <a:p>
            <a:pPr marL="457200" lvl="0" indent="-368300" algn="l" rtl="0">
              <a:lnSpc>
                <a:spcPct val="100000"/>
              </a:lnSpc>
              <a:spcBef>
                <a:spcPts val="800"/>
              </a:spcBef>
              <a:spcAft>
                <a:spcPts val="0"/>
              </a:spcAft>
              <a:buClr>
                <a:srgbClr val="53585D"/>
              </a:buClr>
              <a:buSzPts val="2200"/>
              <a:buChar char="•"/>
            </a:pPr>
            <a:r>
              <a:rPr lang="es-419" dirty="0">
                <a:solidFill>
                  <a:srgbClr val="53585D"/>
                </a:solidFill>
              </a:rPr>
              <a:t>Reflectancia espectral del agua de imágenes de satélites</a:t>
            </a:r>
          </a:p>
          <a:p>
            <a:pPr marL="914400" lvl="1" indent="-368300" algn="l" rtl="0">
              <a:lnSpc>
                <a:spcPct val="100000"/>
              </a:lnSpc>
              <a:spcBef>
                <a:spcPts val="400"/>
              </a:spcBef>
              <a:spcAft>
                <a:spcPts val="0"/>
              </a:spcAft>
              <a:buClr>
                <a:srgbClr val="53585D"/>
              </a:buClr>
              <a:buSzPts val="2200"/>
              <a:buChar char="–"/>
            </a:pPr>
            <a:r>
              <a:rPr lang="es-419" dirty="0">
                <a:solidFill>
                  <a:srgbClr val="53585D"/>
                </a:solidFill>
              </a:rPr>
              <a:t>Se requieren escenas libres de nubes</a:t>
            </a:r>
          </a:p>
          <a:p>
            <a:pPr lvl="0">
              <a:buClr>
                <a:srgbClr val="53585D"/>
              </a:buClr>
            </a:pPr>
            <a:r>
              <a:rPr lang="es-419" dirty="0">
                <a:solidFill>
                  <a:srgbClr val="53585D"/>
                </a:solidFill>
              </a:rPr>
              <a:t>Cobertura </a:t>
            </a:r>
            <a:r>
              <a:rPr lang="es-419" i="1" dirty="0">
                <a:solidFill>
                  <a:srgbClr val="53585D"/>
                </a:solidFill>
              </a:rPr>
              <a:t>in situ</a:t>
            </a:r>
            <a:r>
              <a:rPr lang="es-419" dirty="0">
                <a:solidFill>
                  <a:srgbClr val="53585D"/>
                </a:solidFill>
              </a:rPr>
              <a:t> y datos satelitales de preferencia estacionales a anuales</a:t>
            </a:r>
            <a:endParaRPr lang="es-ES" dirty="0">
              <a:solidFill>
                <a:srgbClr val="53585D"/>
              </a:solidFill>
            </a:endParaRPr>
          </a:p>
          <a:p>
            <a:pPr lvl="0">
              <a:buClr>
                <a:srgbClr val="53585D"/>
              </a:buClr>
            </a:pPr>
            <a:r>
              <a:rPr lang="es-ES" dirty="0">
                <a:solidFill>
                  <a:srgbClr val="53585D"/>
                </a:solidFill>
              </a:rPr>
              <a:t>Análisis y derivación de coeficientes de algoritmos estadísticos de las observaciones </a:t>
            </a:r>
            <a:r>
              <a:rPr lang="es-419" i="1" dirty="0">
                <a:solidFill>
                  <a:srgbClr val="53585D"/>
                </a:solidFill>
              </a:rPr>
              <a:t>in situ </a:t>
            </a:r>
            <a:r>
              <a:rPr lang="es-419" dirty="0">
                <a:solidFill>
                  <a:srgbClr val="53585D"/>
                </a:solidFill>
              </a:rPr>
              <a:t>y de teledetección</a:t>
            </a:r>
          </a:p>
          <a:p>
            <a:pPr marL="457200" lvl="0" indent="-368300" algn="l" rtl="0">
              <a:lnSpc>
                <a:spcPct val="100000"/>
              </a:lnSpc>
              <a:spcBef>
                <a:spcPts val="800"/>
              </a:spcBef>
              <a:spcAft>
                <a:spcPts val="0"/>
              </a:spcAft>
              <a:buClr>
                <a:srgbClr val="53585D"/>
              </a:buClr>
              <a:buSzPts val="2200"/>
              <a:buChar char="•"/>
            </a:pPr>
            <a:r>
              <a:rPr lang="es-419" dirty="0">
                <a:solidFill>
                  <a:srgbClr val="53585D"/>
                </a:solidFill>
              </a:rPr>
              <a:t>Datos </a:t>
            </a:r>
            <a:r>
              <a:rPr lang="es-419" i="1" dirty="0">
                <a:solidFill>
                  <a:srgbClr val="53585D"/>
                </a:solidFill>
              </a:rPr>
              <a:t>in situ </a:t>
            </a:r>
            <a:r>
              <a:rPr lang="es-419" dirty="0">
                <a:solidFill>
                  <a:srgbClr val="53585D"/>
                </a:solidFill>
              </a:rPr>
              <a:t>independientes para la validación de algoritmos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5"/>
          <p:cNvSpPr txBox="1">
            <a:spLocks noGrp="1"/>
          </p:cNvSpPr>
          <p:nvPr>
            <p:ph type="title"/>
          </p:nvPr>
        </p:nvSpPr>
        <p:spPr>
          <a:xfrm>
            <a:off x="1817372" y="5018693"/>
            <a:ext cx="8557255" cy="1061596"/>
          </a:xfrm>
          <a:prstGeom prst="rect">
            <a:avLst/>
          </a:prstGeom>
          <a:noFill/>
          <a:ln>
            <a:noFill/>
          </a:ln>
        </p:spPr>
        <p:txBody>
          <a:bodyPr spcFirstLastPara="1" wrap="square" lIns="121875" tIns="60925" rIns="121875" bIns="60925" anchor="ctr" anchorCtr="0">
            <a:noAutofit/>
          </a:bodyPr>
          <a:lstStyle/>
          <a:p>
            <a:pPr marL="457200" lvl="0" indent="-368300" algn="ctr" rtl="0">
              <a:lnSpc>
                <a:spcPct val="100000"/>
              </a:lnSpc>
              <a:spcBef>
                <a:spcPts val="1200"/>
              </a:spcBef>
              <a:spcAft>
                <a:spcPts val="0"/>
              </a:spcAft>
              <a:buSzPts val="1400"/>
              <a:buNone/>
            </a:pPr>
            <a:r>
              <a:rPr lang="es-419" sz="3200" b="1" dirty="0"/>
              <a:t>Descripción de Datos </a:t>
            </a:r>
            <a:r>
              <a:rPr lang="es-419" b="1" i="1" dirty="0"/>
              <a:t>I</a:t>
            </a:r>
            <a:r>
              <a:rPr lang="es-419" sz="3200" b="1" i="1" dirty="0"/>
              <a:t>n Situ </a:t>
            </a:r>
            <a:r>
              <a:rPr lang="es-419" sz="3200" b="1" dirty="0"/>
              <a:t>de la CA Selectos</a:t>
            </a:r>
            <a:endParaRPr lang="es-419"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6"/>
          <p:cNvSpPr txBox="1">
            <a:spLocks noGrp="1"/>
          </p:cNvSpPr>
          <p:nvPr>
            <p:ph type="title"/>
          </p:nvPr>
        </p:nvSpPr>
        <p:spPr>
          <a:xfrm>
            <a:off x="242315" y="162689"/>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n-US" sz="2800" i="0" u="none" strike="noStrike" cap="none" dirty="0">
                <a:latin typeface="Century Gothic"/>
                <a:ea typeface="Century Gothic"/>
                <a:cs typeface="Century Gothic"/>
                <a:sym typeface="Century Gothic"/>
              </a:rPr>
              <a:t>SeaWiFS Bio-optical Archive and Storage System (</a:t>
            </a:r>
            <a:r>
              <a:rPr lang="en-US" dirty="0"/>
              <a:t>SeaBASS) </a:t>
            </a:r>
            <a:endParaRPr dirty="0"/>
          </a:p>
        </p:txBody>
      </p:sp>
      <p:sp>
        <p:nvSpPr>
          <p:cNvPr id="419" name="Google Shape;419;p46"/>
          <p:cNvSpPr/>
          <p:nvPr/>
        </p:nvSpPr>
        <p:spPr>
          <a:xfrm>
            <a:off x="312655" y="684765"/>
            <a:ext cx="1066698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https://seabass.gsfc.nasa.gov/wiki/System_Description</a:t>
            </a:r>
            <a:r>
              <a:rPr lang="en-US" sz="2200" b="0" i="0" u="none" strike="noStrike" cap="none" dirty="0">
                <a:solidFill>
                  <a:srgbClr val="5496AD"/>
                </a:solidFill>
                <a:latin typeface="Century Gothic"/>
                <a:ea typeface="Century Gothic"/>
                <a:cs typeface="Century Gothic"/>
                <a:sym typeface="Century Gothic"/>
              </a:rPr>
              <a:t> </a:t>
            </a:r>
            <a:endParaRPr sz="1400" b="0" i="0" u="none" strike="noStrike" cap="none" dirty="0">
              <a:solidFill>
                <a:srgbClr val="5496AD"/>
              </a:solidFill>
              <a:latin typeface="Arial"/>
              <a:ea typeface="Arial"/>
              <a:cs typeface="Arial"/>
              <a:sym typeface="Arial"/>
            </a:endParaRPr>
          </a:p>
        </p:txBody>
      </p:sp>
      <p:sp>
        <p:nvSpPr>
          <p:cNvPr id="420" name="Google Shape;420;p46"/>
          <p:cNvSpPr txBox="1"/>
          <p:nvPr/>
        </p:nvSpPr>
        <p:spPr>
          <a:xfrm>
            <a:off x="1070299" y="6090694"/>
            <a:ext cx="61079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rgbClr val="53585D"/>
                </a:solidFill>
                <a:latin typeface="Century Gothic"/>
                <a:ea typeface="Century Gothic"/>
                <a:cs typeface="Century Gothic"/>
                <a:sym typeface="Century Gothic"/>
              </a:rPr>
              <a:t>SeaWiFS: Sea-viewing Wide Field-of-view Sensor</a:t>
            </a:r>
            <a:endParaRPr sz="1400" b="0" i="1" u="none" strike="noStrike" cap="none" dirty="0">
              <a:solidFill>
                <a:srgbClr val="53585D"/>
              </a:solidFill>
              <a:latin typeface="Arial"/>
              <a:ea typeface="Arial"/>
              <a:cs typeface="Arial"/>
              <a:sym typeface="Arial"/>
            </a:endParaRPr>
          </a:p>
        </p:txBody>
      </p:sp>
      <p:pic>
        <p:nvPicPr>
          <p:cNvPr id="421" name="Google Shape;421;p46"/>
          <p:cNvPicPr preferRelativeResize="0"/>
          <p:nvPr/>
        </p:nvPicPr>
        <p:blipFill rotWithShape="1">
          <a:blip r:embed="rId4">
            <a:alphaModFix/>
          </a:blip>
          <a:srcRect l="15878" r="15419"/>
          <a:stretch/>
        </p:blipFill>
        <p:spPr>
          <a:xfrm>
            <a:off x="8315325" y="1474351"/>
            <a:ext cx="3186545" cy="1932514"/>
          </a:xfrm>
          <a:prstGeom prst="rect">
            <a:avLst/>
          </a:prstGeom>
          <a:noFill/>
          <a:ln w="9525" cap="flat" cmpd="sng">
            <a:solidFill>
              <a:schemeClr val="dk1"/>
            </a:solidFill>
            <a:prstDash val="solid"/>
            <a:round/>
            <a:headEnd type="none" w="sm" len="sm"/>
            <a:tailEnd type="none" w="sm" len="sm"/>
          </a:ln>
        </p:spPr>
      </p:pic>
      <p:sp>
        <p:nvSpPr>
          <p:cNvPr id="422" name="Google Shape;422;p46"/>
          <p:cNvSpPr txBox="1"/>
          <p:nvPr/>
        </p:nvSpPr>
        <p:spPr>
          <a:xfrm>
            <a:off x="8315325" y="3603173"/>
            <a:ext cx="3186545" cy="17850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419" sz="2200" b="0" i="0" u="none" strike="noStrike" cap="none" dirty="0">
                <a:solidFill>
                  <a:srgbClr val="53585D"/>
                </a:solidFill>
                <a:latin typeface="Century Gothic"/>
                <a:ea typeface="Century Gothic"/>
                <a:cs typeface="Century Gothic"/>
                <a:sym typeface="Century Gothic"/>
              </a:rPr>
              <a:t>La recolección principal de datos </a:t>
            </a:r>
            <a:r>
              <a:rPr lang="es-419" sz="2200" dirty="0">
                <a:solidFill>
                  <a:srgbClr val="53585D"/>
                </a:solidFill>
                <a:latin typeface="Century Gothic"/>
                <a:ea typeface="Century Gothic"/>
                <a:cs typeface="Century Gothic"/>
                <a:sym typeface="Century Gothic"/>
              </a:rPr>
              <a:t>ocurre en los océanos costeros y abiertos</a:t>
            </a:r>
            <a:r>
              <a:rPr lang="es-419" sz="2200" b="0" i="0" u="none" strike="noStrike" cap="none" dirty="0">
                <a:solidFill>
                  <a:srgbClr val="53585D"/>
                </a:solidFill>
                <a:latin typeface="Century Gothic"/>
                <a:ea typeface="Century Gothic"/>
                <a:cs typeface="Century Gothic"/>
                <a:sym typeface="Century Gothic"/>
              </a:rPr>
              <a:t>.</a:t>
            </a:r>
            <a:endParaRPr lang="es-419" sz="2200" b="0" i="0" u="none" strike="noStrike" cap="none" dirty="0">
              <a:solidFill>
                <a:srgbClr val="53585D"/>
              </a:solidFill>
              <a:latin typeface="Arial"/>
              <a:ea typeface="Arial"/>
              <a:cs typeface="Arial"/>
              <a:sym typeface="Arial"/>
            </a:endParaRPr>
          </a:p>
        </p:txBody>
      </p:sp>
      <p:sp>
        <p:nvSpPr>
          <p:cNvPr id="8" name="TextBox 7">
            <a:extLst>
              <a:ext uri="{FF2B5EF4-FFF2-40B4-BE49-F238E27FC236}">
                <a16:creationId xmlns:a16="http://schemas.microsoft.com/office/drawing/2014/main" id="{3EACE72C-E49F-4E80-A9B6-D08F94F9AAE5}"/>
              </a:ext>
            </a:extLst>
          </p:cNvPr>
          <p:cNvSpPr txBox="1"/>
          <p:nvPr/>
        </p:nvSpPr>
        <p:spPr>
          <a:xfrm>
            <a:off x="242316" y="1365600"/>
            <a:ext cx="8073010" cy="4837222"/>
          </a:xfrm>
          <a:prstGeom prst="rect">
            <a:avLst/>
          </a:prstGeom>
          <a:noFill/>
        </p:spPr>
        <p:txBody>
          <a:bodyPr wrap="square" rtlCol="0">
            <a:spAutoFit/>
          </a:bodyPr>
          <a:lstStyle/>
          <a:p>
            <a:pPr marL="342900" indent="-342900">
              <a:lnSpc>
                <a:spcPts val="2500"/>
              </a:lnSpc>
              <a:spcBef>
                <a:spcPts val="500"/>
              </a:spcBef>
              <a:spcAft>
                <a:spcPts val="500"/>
              </a:spcAft>
              <a:buFont typeface="Arial" panose="020B0604020202020204" pitchFamily="34" charset="0"/>
              <a:buChar char="•"/>
            </a:pPr>
            <a:r>
              <a:rPr lang="en-US" sz="2200" dirty="0">
                <a:solidFill>
                  <a:schemeClr val="accent1"/>
                </a:solidFill>
                <a:latin typeface="Century Gothic" panose="020B0502020202020204" pitchFamily="34" charset="0"/>
              </a:rPr>
              <a:t>El </a:t>
            </a:r>
            <a:r>
              <a:rPr lang="es-419" sz="2200" dirty="0">
                <a:solidFill>
                  <a:schemeClr val="accent1"/>
                </a:solidFill>
                <a:latin typeface="Century Gothic" panose="020B0502020202020204" pitchFamily="34" charset="0"/>
              </a:rPr>
              <a:t>grupo</a:t>
            </a:r>
            <a:r>
              <a:rPr lang="en-US" sz="2200" dirty="0">
                <a:solidFill>
                  <a:schemeClr val="accent1"/>
                </a:solidFill>
                <a:latin typeface="Century Gothic" panose="020B0502020202020204" pitchFamily="34" charset="0"/>
              </a:rPr>
              <a:t> NASA</a:t>
            </a:r>
            <a:r>
              <a:rPr lang="en-US" sz="2200" dirty="0">
                <a:latin typeface="Century Gothic" panose="020B0502020202020204" pitchFamily="34" charset="0"/>
              </a:rPr>
              <a:t> </a:t>
            </a:r>
            <a:r>
              <a:rPr lang="en-US" sz="2200" dirty="0">
                <a:latin typeface="Century Gothic" panose="020B0502020202020204" pitchFamily="34" charset="0"/>
                <a:hlinkClick r:id="rId5"/>
              </a:rPr>
              <a:t>Ocean Biology Processing Group</a:t>
            </a:r>
            <a:r>
              <a:rPr lang="en-US" sz="2200" dirty="0">
                <a:latin typeface="Century Gothic" panose="020B0502020202020204" pitchFamily="34" charset="0"/>
              </a:rPr>
              <a:t> </a:t>
            </a:r>
            <a:r>
              <a:rPr lang="en-US" sz="2200" dirty="0">
                <a:solidFill>
                  <a:schemeClr val="accent1"/>
                </a:solidFill>
                <a:latin typeface="Century Gothic" panose="020B0502020202020204" pitchFamily="34" charset="0"/>
              </a:rPr>
              <a:t>(OBPG) </a:t>
            </a:r>
            <a:r>
              <a:rPr lang="es-419" sz="2200" dirty="0">
                <a:solidFill>
                  <a:schemeClr val="accent1"/>
                </a:solidFill>
                <a:latin typeface="Century Gothic" panose="020B0502020202020204" pitchFamily="34" charset="0"/>
              </a:rPr>
              <a:t>mantiene un repositorio de datos oceanográficos in situ para respaldar la validación de datos satelitales.</a:t>
            </a:r>
          </a:p>
          <a:p>
            <a:pPr marL="342900" indent="-342900">
              <a:lnSpc>
                <a:spcPts val="2500"/>
              </a:lnSpc>
              <a:spcBef>
                <a:spcPts val="500"/>
              </a:spcBef>
              <a:spcAft>
                <a:spcPts val="500"/>
              </a:spcAft>
              <a:buFont typeface="Arial" panose="020B0604020202020204" pitchFamily="34" charset="0"/>
              <a:buChar char="•"/>
            </a:pPr>
            <a:r>
              <a:rPr lang="es-419" sz="2200" dirty="0">
                <a:solidFill>
                  <a:schemeClr val="accent1"/>
                </a:solidFill>
                <a:latin typeface="Century Gothic" panose="020B0502020202020204" pitchFamily="34" charset="0"/>
              </a:rPr>
              <a:t>Los datos de SeaBASS incluyen mediciones de propiedades ópticas inherentes, concentraciones de pigmentos de fitoplancton y otros datos relacionados como la temperatura del agua, la salinidad, la fluorescencia estimulada y el espesor óptico de aerosoles.</a:t>
            </a:r>
          </a:p>
          <a:p>
            <a:pPr marL="342900" indent="-342900">
              <a:lnSpc>
                <a:spcPts val="2500"/>
              </a:lnSpc>
              <a:spcBef>
                <a:spcPts val="500"/>
              </a:spcBef>
              <a:spcAft>
                <a:spcPts val="500"/>
              </a:spcAft>
              <a:buFont typeface="Arial" panose="020B0604020202020204" pitchFamily="34" charset="0"/>
              <a:buChar char="•"/>
            </a:pPr>
            <a:r>
              <a:rPr lang="es-419" sz="2200" dirty="0">
                <a:solidFill>
                  <a:schemeClr val="accent1"/>
                </a:solidFill>
                <a:latin typeface="Century Gothic" panose="020B0502020202020204" pitchFamily="34" charset="0"/>
              </a:rPr>
              <a:t>Los datos se recopilan utilizando una variedad de plataformas, incluidos barcos y muelles. Los diferentes paquetes de instrumentos incluyen perfiladores, boyas e instrumentos de mano.</a:t>
            </a:r>
            <a:endParaRPr lang="en-US" sz="2200" dirty="0">
              <a:solidFill>
                <a:schemeClr val="accent1"/>
              </a:solidFill>
              <a:latin typeface="Century Gothic" panose="020B0502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10" name="TextBox 9">
            <a:extLst>
              <a:ext uri="{FF2B5EF4-FFF2-40B4-BE49-F238E27FC236}">
                <a16:creationId xmlns:a16="http://schemas.microsoft.com/office/drawing/2014/main" id="{235CA7C9-C633-4E8F-A443-47BCED60F9F3}"/>
              </a:ext>
            </a:extLst>
          </p:cNvPr>
          <p:cNvSpPr txBox="1"/>
          <p:nvPr/>
        </p:nvSpPr>
        <p:spPr>
          <a:xfrm>
            <a:off x="491773" y="1704042"/>
            <a:ext cx="4259335" cy="4201150"/>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s-419" sz="2200" dirty="0">
                <a:solidFill>
                  <a:schemeClr val="tx1">
                    <a:lumMod val="65000"/>
                    <a:lumOff val="35000"/>
                  </a:schemeClr>
                </a:solidFill>
                <a:latin typeface="Century Gothic" panose="020B0502020202020204" pitchFamily="34" charset="0"/>
              </a:rPr>
              <a:t>Se puede descargar datos de mediciones </a:t>
            </a:r>
            <a:r>
              <a:rPr lang="es-419" sz="2200" i="1" dirty="0">
                <a:solidFill>
                  <a:schemeClr val="tx1">
                    <a:lumMod val="65000"/>
                    <a:lumOff val="35000"/>
                  </a:schemeClr>
                </a:solidFill>
                <a:latin typeface="Century Gothic" panose="020B0502020202020204" pitchFamily="34" charset="0"/>
              </a:rPr>
              <a:t>in situ </a:t>
            </a:r>
            <a:r>
              <a:rPr lang="es-419" sz="2200" dirty="0">
                <a:solidFill>
                  <a:schemeClr val="tx1">
                    <a:lumMod val="65000"/>
                    <a:lumOff val="35000"/>
                  </a:schemeClr>
                </a:solidFill>
                <a:latin typeface="Century Gothic" panose="020B0502020202020204" pitchFamily="34" charset="0"/>
              </a:rPr>
              <a:t>de SeaBASS para lagos selectos.</a:t>
            </a:r>
          </a:p>
          <a:p>
            <a:pPr marL="342900" indent="-342900">
              <a:spcBef>
                <a:spcPts val="600"/>
              </a:spcBef>
              <a:spcAft>
                <a:spcPts val="600"/>
              </a:spcAft>
              <a:buFont typeface="Arial" panose="020B0604020202020204" pitchFamily="34" charset="0"/>
              <a:buChar char="•"/>
            </a:pPr>
            <a:r>
              <a:rPr lang="es-419" sz="2200" dirty="0">
                <a:solidFill>
                  <a:schemeClr val="tx1">
                    <a:lumMod val="65000"/>
                    <a:lumOff val="35000"/>
                  </a:schemeClr>
                </a:solidFill>
                <a:latin typeface="Century Gothic" panose="020B0502020202020204" pitchFamily="34" charset="0"/>
              </a:rPr>
              <a:t>También puede contribuir sus propias mediciones </a:t>
            </a:r>
            <a:r>
              <a:rPr lang="es-419" sz="2200" i="1" dirty="0">
                <a:solidFill>
                  <a:schemeClr val="tx1">
                    <a:lumMod val="65000"/>
                    <a:lumOff val="35000"/>
                  </a:schemeClr>
                </a:solidFill>
                <a:latin typeface="Century Gothic" panose="020B0502020202020204" pitchFamily="34" charset="0"/>
              </a:rPr>
              <a:t>in situ.</a:t>
            </a:r>
          </a:p>
          <a:p>
            <a:pPr marL="342900" indent="-342900">
              <a:spcBef>
                <a:spcPts val="600"/>
              </a:spcBef>
              <a:spcAft>
                <a:spcPts val="600"/>
              </a:spcAft>
              <a:buFont typeface="Arial" panose="020B0604020202020204" pitchFamily="34" charset="0"/>
              <a:buChar char="•"/>
            </a:pPr>
            <a:r>
              <a:rPr lang="es-419" sz="2200" dirty="0">
                <a:solidFill>
                  <a:schemeClr val="tx1">
                    <a:lumMod val="65000"/>
                    <a:lumOff val="35000"/>
                  </a:schemeClr>
                </a:solidFill>
                <a:latin typeface="Century Gothic" panose="020B0502020202020204" pitchFamily="34" charset="0"/>
              </a:rPr>
              <a:t>Los datos de SeaBASS tienen un formato de archivo específico.</a:t>
            </a:r>
          </a:p>
          <a:p>
            <a:pPr marL="342900" indent="-342900">
              <a:buFont typeface="Arial" panose="020B0604020202020204" pitchFamily="34" charset="0"/>
              <a:buChar char="•"/>
            </a:pPr>
            <a:endParaRPr lang="es-419" sz="2200" dirty="0">
              <a:solidFill>
                <a:schemeClr val="tx1">
                  <a:lumMod val="65000"/>
                  <a:lumOff val="35000"/>
                </a:schemeClr>
              </a:solidFill>
              <a:latin typeface="Century Gothic" panose="020B0502020202020204" pitchFamily="34" charset="0"/>
            </a:endParaRPr>
          </a:p>
        </p:txBody>
      </p:sp>
      <p:sp>
        <p:nvSpPr>
          <p:cNvPr id="428" name="Google Shape;428;p47"/>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Datos de </a:t>
            </a:r>
            <a:r>
              <a:rPr lang="en-US" dirty="0"/>
              <a:t>SeaBASS</a:t>
            </a:r>
            <a:endParaRPr dirty="0"/>
          </a:p>
        </p:txBody>
      </p:sp>
      <p:grpSp>
        <p:nvGrpSpPr>
          <p:cNvPr id="429" name="Google Shape;429;p47"/>
          <p:cNvGrpSpPr/>
          <p:nvPr/>
        </p:nvGrpSpPr>
        <p:grpSpPr>
          <a:xfrm>
            <a:off x="4816725" y="3529571"/>
            <a:ext cx="6144991" cy="3125133"/>
            <a:chOff x="4491988" y="1704041"/>
            <a:chExt cx="7285413" cy="3840663"/>
          </a:xfrm>
        </p:grpSpPr>
        <p:sp>
          <p:nvSpPr>
            <p:cNvPr id="430" name="Google Shape;430;p47"/>
            <p:cNvSpPr txBox="1"/>
            <p:nvPr/>
          </p:nvSpPr>
          <p:spPr>
            <a:xfrm>
              <a:off x="7323348" y="2524413"/>
              <a:ext cx="3186545" cy="3020291"/>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431" name="Google Shape;431;p47"/>
            <p:cNvPicPr preferRelativeResize="0"/>
            <p:nvPr/>
          </p:nvPicPr>
          <p:blipFill rotWithShape="1">
            <a:blip r:embed="rId3">
              <a:alphaModFix/>
            </a:blip>
            <a:srcRect/>
            <a:stretch/>
          </p:blipFill>
          <p:spPr>
            <a:xfrm>
              <a:off x="4491988" y="1704041"/>
              <a:ext cx="7285413" cy="3449917"/>
            </a:xfrm>
            <a:prstGeom prst="rect">
              <a:avLst/>
            </a:prstGeom>
            <a:noFill/>
            <a:ln>
              <a:noFill/>
            </a:ln>
          </p:spPr>
        </p:pic>
        <p:sp>
          <p:nvSpPr>
            <p:cNvPr id="432" name="Google Shape;432;p47"/>
            <p:cNvSpPr/>
            <p:nvPr/>
          </p:nvSpPr>
          <p:spPr>
            <a:xfrm>
              <a:off x="5735782" y="2349035"/>
              <a:ext cx="1587565" cy="373374"/>
            </a:xfrm>
            <a:prstGeom prst="rect">
              <a:avLst/>
            </a:prstGeom>
            <a:noFill/>
            <a:ln w="28575" cap="flat" cmpd="sng">
              <a:solidFill>
                <a:srgbClr val="FF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grpSp>
      <p:sp>
        <p:nvSpPr>
          <p:cNvPr id="434" name="Google Shape;434;p47"/>
          <p:cNvSpPr/>
          <p:nvPr/>
        </p:nvSpPr>
        <p:spPr>
          <a:xfrm>
            <a:off x="313883" y="803474"/>
            <a:ext cx="10666985"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sng" strike="noStrike" cap="none" dirty="0">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https://seabass.gsfc.nasa.gov/wiki/Getting_Started</a:t>
            </a:r>
            <a:r>
              <a:rPr lang="en-US" sz="2200" b="0" i="0" u="sng" strike="noStrike" cap="none" dirty="0">
                <a:solidFill>
                  <a:srgbClr val="5496AD"/>
                </a:solidFill>
                <a:latin typeface="Century Gothic"/>
                <a:ea typeface="Century Gothic"/>
                <a:cs typeface="Century Gothic"/>
                <a:sym typeface="Century Gothic"/>
              </a:rPr>
              <a:t> </a:t>
            </a:r>
            <a:endParaRPr sz="2200" b="0" i="0" u="none" strike="noStrike" cap="none" dirty="0">
              <a:solidFill>
                <a:srgbClr val="5496AD"/>
              </a:solidFill>
              <a:latin typeface="Century Gothic"/>
              <a:ea typeface="Century Gothic"/>
              <a:cs typeface="Century Gothic"/>
              <a:sym typeface="Century Gothic"/>
            </a:endParaRPr>
          </a:p>
        </p:txBody>
      </p:sp>
      <p:pic>
        <p:nvPicPr>
          <p:cNvPr id="435" name="Google Shape;435;p47" descr="A screenshot of a search box&#10;&#10;Description automatically generated"/>
          <p:cNvPicPr preferRelativeResize="0"/>
          <p:nvPr/>
        </p:nvPicPr>
        <p:blipFill rotWithShape="1">
          <a:blip r:embed="rId5">
            <a:alphaModFix/>
          </a:blip>
          <a:srcRect/>
          <a:stretch/>
        </p:blipFill>
        <p:spPr>
          <a:xfrm>
            <a:off x="8131327" y="625984"/>
            <a:ext cx="2830389" cy="280301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8"/>
          <p:cNvSpPr txBox="1">
            <a:spLocks noGrp="1"/>
          </p:cNvSpPr>
          <p:nvPr>
            <p:ph type="title"/>
          </p:nvPr>
        </p:nvSpPr>
        <p:spPr>
          <a:xfrm>
            <a:off x="228600" y="257175"/>
            <a:ext cx="11720799" cy="881867"/>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n-US" dirty="0"/>
              <a:t>National Water Dashboard </a:t>
            </a:r>
            <a:br>
              <a:rPr lang="en-US" b="0" dirty="0"/>
            </a:br>
            <a:r>
              <a:rPr lang="en-US" b="0" dirty="0"/>
              <a:t> </a:t>
            </a:r>
            <a:r>
              <a:rPr lang="en-US" sz="2000" b="0" u="sng" dirty="0">
                <a:solidFill>
                  <a:schemeClr val="hlink"/>
                </a:solidFill>
                <a:hlinkClick r:id="rId3"/>
              </a:rPr>
              <a:t>https://dashboard.waterdata.usgs.gov/app/nwd/en/?aoi=default</a:t>
            </a:r>
            <a:r>
              <a:rPr lang="en-US" sz="2000" b="0" dirty="0"/>
              <a:t> </a:t>
            </a:r>
            <a:endParaRPr b="0" dirty="0"/>
          </a:p>
        </p:txBody>
      </p:sp>
      <p:sp>
        <p:nvSpPr>
          <p:cNvPr id="441" name="Google Shape;441;p48"/>
          <p:cNvSpPr txBox="1"/>
          <p:nvPr/>
        </p:nvSpPr>
        <p:spPr>
          <a:xfrm>
            <a:off x="3664268" y="3320684"/>
            <a:ext cx="379217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USGS Water Quality Monitoring Locations </a:t>
            </a:r>
            <a:endParaRPr sz="1200" b="0" i="0" u="none" strike="noStrike" cap="none" dirty="0">
              <a:solidFill>
                <a:srgbClr val="5496AD"/>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 in Inland Streams</a:t>
            </a:r>
            <a:endParaRPr sz="1200" b="0" i="0" u="none" strike="noStrike" cap="none" dirty="0">
              <a:solidFill>
                <a:srgbClr val="5496AD"/>
              </a:solidFill>
              <a:latin typeface="Century Gothic"/>
              <a:ea typeface="Century Gothic"/>
              <a:cs typeface="Century Gothic"/>
              <a:sym typeface="Century Gothic"/>
            </a:endParaRPr>
          </a:p>
        </p:txBody>
      </p:sp>
      <p:grpSp>
        <p:nvGrpSpPr>
          <p:cNvPr id="442" name="Google Shape;442;p48"/>
          <p:cNvGrpSpPr/>
          <p:nvPr/>
        </p:nvGrpSpPr>
        <p:grpSpPr>
          <a:xfrm>
            <a:off x="3664268" y="1285028"/>
            <a:ext cx="7987732" cy="4764024"/>
            <a:chOff x="585788" y="1406948"/>
            <a:chExt cx="7987732" cy="4764024"/>
          </a:xfrm>
        </p:grpSpPr>
        <p:pic>
          <p:nvPicPr>
            <p:cNvPr id="443" name="Google Shape;443;p48" descr="A map of the united states&#10;&#10;Description automatically generated"/>
            <p:cNvPicPr preferRelativeResize="0"/>
            <p:nvPr/>
          </p:nvPicPr>
          <p:blipFill rotWithShape="1">
            <a:blip r:embed="rId4">
              <a:alphaModFix/>
            </a:blip>
            <a:srcRect/>
            <a:stretch/>
          </p:blipFill>
          <p:spPr>
            <a:xfrm>
              <a:off x="585788" y="1500547"/>
              <a:ext cx="3792177" cy="1928454"/>
            </a:xfrm>
            <a:prstGeom prst="rect">
              <a:avLst/>
            </a:prstGeom>
            <a:noFill/>
            <a:ln>
              <a:noFill/>
            </a:ln>
          </p:spPr>
        </p:pic>
        <p:pic>
          <p:nvPicPr>
            <p:cNvPr id="444" name="Google Shape;444;p48"/>
            <p:cNvPicPr preferRelativeResize="0"/>
            <p:nvPr/>
          </p:nvPicPr>
          <p:blipFill rotWithShape="1">
            <a:blip r:embed="rId5">
              <a:alphaModFix/>
            </a:blip>
            <a:srcRect/>
            <a:stretch/>
          </p:blipFill>
          <p:spPr>
            <a:xfrm>
              <a:off x="4967627" y="1406948"/>
              <a:ext cx="3605893" cy="4764024"/>
            </a:xfrm>
            <a:prstGeom prst="rect">
              <a:avLst/>
            </a:prstGeom>
            <a:noFill/>
            <a:ln w="9525" cap="flat" cmpd="sng">
              <a:solidFill>
                <a:schemeClr val="accent1"/>
              </a:solidFill>
              <a:prstDash val="solid"/>
              <a:round/>
              <a:headEnd type="none" w="sm" len="sm"/>
              <a:tailEnd type="none" w="sm" len="sm"/>
            </a:ln>
          </p:spPr>
        </p:pic>
        <p:cxnSp>
          <p:nvCxnSpPr>
            <p:cNvPr id="445" name="Google Shape;445;p48"/>
            <p:cNvCxnSpPr/>
            <p:nvPr/>
          </p:nvCxnSpPr>
          <p:spPr>
            <a:xfrm>
              <a:off x="4377965" y="2743200"/>
              <a:ext cx="523198" cy="0"/>
            </a:xfrm>
            <a:prstGeom prst="straightConnector1">
              <a:avLst/>
            </a:prstGeom>
            <a:noFill/>
            <a:ln w="38100" cap="flat" cmpd="sng">
              <a:solidFill>
                <a:srgbClr val="FF0000"/>
              </a:solidFill>
              <a:prstDash val="solid"/>
              <a:round/>
              <a:headEnd type="none" w="sm" len="sm"/>
              <a:tailEnd type="triangle" w="med" len="med"/>
            </a:ln>
          </p:spPr>
        </p:cxnSp>
      </p:grpSp>
      <p:sp>
        <p:nvSpPr>
          <p:cNvPr id="446" name="Google Shape;446;p48"/>
          <p:cNvSpPr txBox="1"/>
          <p:nvPr/>
        </p:nvSpPr>
        <p:spPr>
          <a:xfrm>
            <a:off x="228600" y="1445033"/>
            <a:ext cx="3099536" cy="473971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53585D"/>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Se realizan mediciones de la calidad del agua en los arroyos, por lo general, no en los lagos. </a:t>
            </a:r>
            <a:endParaRPr lang="es-419" sz="1400" b="0" i="0" u="none" strike="noStrike" cap="none" dirty="0">
              <a:solidFill>
                <a:srgbClr val="000000"/>
              </a:solidFill>
              <a:latin typeface="Arial"/>
              <a:ea typeface="Arial"/>
              <a:cs typeface="Arial"/>
              <a:sym typeface="Arial"/>
            </a:endParaRPr>
          </a:p>
          <a:p>
            <a:pPr marL="342900" marR="0" lvl="0" indent="-292100" algn="l" rtl="0">
              <a:lnSpc>
                <a:spcPct val="100000"/>
              </a:lnSpc>
              <a:spcBef>
                <a:spcPts val="0"/>
              </a:spcBef>
              <a:spcAft>
                <a:spcPts val="0"/>
              </a:spcAft>
              <a:buClr>
                <a:srgbClr val="53585D"/>
              </a:buClr>
              <a:buSzPts val="800"/>
              <a:buFont typeface="Arial"/>
              <a:buNone/>
            </a:pPr>
            <a:endParaRPr lang="es-419" sz="800" b="0" i="0" u="none" strike="noStrike" cap="none" dirty="0">
              <a:solidFill>
                <a:srgbClr val="53585D"/>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53585D"/>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Varios arroyos desembocan en lagos.</a:t>
            </a:r>
            <a:endParaRPr lang="es-419"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85D"/>
              </a:buClr>
              <a:buSzPts val="800"/>
              <a:buFont typeface="Arial"/>
              <a:buNone/>
            </a:pPr>
            <a:endParaRPr lang="es-419" sz="800" b="0" i="0" u="none" strike="noStrike" cap="none" dirty="0">
              <a:solidFill>
                <a:srgbClr val="53585D"/>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53585D"/>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No todos los parámetros se miden en todas las ubicaciones.</a:t>
            </a:r>
            <a:endParaRPr lang="es-419"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9"/>
          <p:cNvSpPr txBox="1">
            <a:spLocks noGrp="1"/>
          </p:cNvSpPr>
          <p:nvPr>
            <p:ph type="title"/>
          </p:nvPr>
        </p:nvSpPr>
        <p:spPr>
          <a:xfrm>
            <a:off x="228600" y="257175"/>
            <a:ext cx="11720799" cy="881867"/>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n-US" dirty="0"/>
              <a:t>National Water Dashboard: </a:t>
            </a:r>
            <a:r>
              <a:rPr lang="es-419" dirty="0"/>
              <a:t>Mediciones de la Turbiedad</a:t>
            </a:r>
            <a:br>
              <a:rPr lang="en-US" dirty="0"/>
            </a:br>
            <a:r>
              <a:rPr lang="en-US" dirty="0"/>
              <a:t> </a:t>
            </a:r>
            <a:r>
              <a:rPr lang="en-US" sz="2000" b="0" u="sng" dirty="0">
                <a:solidFill>
                  <a:schemeClr val="hlink"/>
                </a:solidFill>
                <a:hlinkClick r:id="rId3"/>
              </a:rPr>
              <a:t>https://dashboard.waterdata.usgs.gov/app/nwd/en/?aoi=default</a:t>
            </a:r>
            <a:r>
              <a:rPr lang="en-US" sz="2000" b="0" dirty="0"/>
              <a:t> </a:t>
            </a:r>
            <a:endParaRPr dirty="0"/>
          </a:p>
        </p:txBody>
      </p:sp>
      <p:pic>
        <p:nvPicPr>
          <p:cNvPr id="452" name="Google Shape;452;p49" descr="A map of the united states&#10;&#10;Description automatically generated"/>
          <p:cNvPicPr preferRelativeResize="0"/>
          <p:nvPr/>
        </p:nvPicPr>
        <p:blipFill rotWithShape="1">
          <a:blip r:embed="rId4">
            <a:alphaModFix/>
          </a:blip>
          <a:srcRect/>
          <a:stretch/>
        </p:blipFill>
        <p:spPr>
          <a:xfrm>
            <a:off x="1115941" y="1400439"/>
            <a:ext cx="4372062" cy="2184462"/>
          </a:xfrm>
          <a:prstGeom prst="rect">
            <a:avLst/>
          </a:prstGeom>
          <a:noFill/>
          <a:ln>
            <a:noFill/>
          </a:ln>
        </p:spPr>
      </p:pic>
      <p:pic>
        <p:nvPicPr>
          <p:cNvPr id="453" name="Google Shape;453;p49" descr="A screenshot of a computer&#10;&#10;Description automatically generated"/>
          <p:cNvPicPr preferRelativeResize="0"/>
          <p:nvPr/>
        </p:nvPicPr>
        <p:blipFill rotWithShape="1">
          <a:blip r:embed="rId5">
            <a:alphaModFix/>
          </a:blip>
          <a:srcRect r="2620"/>
          <a:stretch/>
        </p:blipFill>
        <p:spPr>
          <a:xfrm>
            <a:off x="6461760" y="1634080"/>
            <a:ext cx="4636272" cy="3486559"/>
          </a:xfrm>
          <a:prstGeom prst="rect">
            <a:avLst/>
          </a:prstGeom>
          <a:noFill/>
          <a:ln>
            <a:noFill/>
          </a:ln>
        </p:spPr>
      </p:pic>
      <p:pic>
        <p:nvPicPr>
          <p:cNvPr id="454" name="Google Shape;454;p49" descr="A screenshot of a map&#10;&#10;Description automatically generated"/>
          <p:cNvPicPr preferRelativeResize="0"/>
          <p:nvPr/>
        </p:nvPicPr>
        <p:blipFill rotWithShape="1">
          <a:blip r:embed="rId6">
            <a:alphaModFix/>
          </a:blip>
          <a:srcRect/>
          <a:stretch/>
        </p:blipFill>
        <p:spPr>
          <a:xfrm>
            <a:off x="1093968" y="3846298"/>
            <a:ext cx="4394035" cy="2184463"/>
          </a:xfrm>
          <a:prstGeom prst="rect">
            <a:avLst/>
          </a:prstGeom>
          <a:noFill/>
          <a:ln>
            <a:noFill/>
          </a:ln>
        </p:spPr>
      </p:pic>
      <p:cxnSp>
        <p:nvCxnSpPr>
          <p:cNvPr id="455" name="Google Shape;455;p49"/>
          <p:cNvCxnSpPr/>
          <p:nvPr/>
        </p:nvCxnSpPr>
        <p:spPr>
          <a:xfrm>
            <a:off x="2063750" y="2409825"/>
            <a:ext cx="0" cy="1408717"/>
          </a:xfrm>
          <a:prstGeom prst="straightConnector1">
            <a:avLst/>
          </a:prstGeom>
          <a:noFill/>
          <a:ln w="25400" cap="flat" cmpd="sng">
            <a:solidFill>
              <a:srgbClr val="FF0000"/>
            </a:solidFill>
            <a:prstDash val="solid"/>
            <a:round/>
            <a:headEnd type="none" w="sm" len="sm"/>
            <a:tailEnd type="triangle" w="med" len="med"/>
          </a:ln>
        </p:spPr>
      </p:cxnSp>
      <p:cxnSp>
        <p:nvCxnSpPr>
          <p:cNvPr id="456" name="Google Shape;456;p49"/>
          <p:cNvCxnSpPr/>
          <p:nvPr/>
        </p:nvCxnSpPr>
        <p:spPr>
          <a:xfrm>
            <a:off x="5151120" y="4800599"/>
            <a:ext cx="1082040" cy="0"/>
          </a:xfrm>
          <a:prstGeom prst="straightConnector1">
            <a:avLst/>
          </a:prstGeom>
          <a:noFill/>
          <a:ln w="25400" cap="flat" cmpd="sng">
            <a:solidFill>
              <a:srgbClr val="FF0000"/>
            </a:solidFill>
            <a:prstDash val="solid"/>
            <a:round/>
            <a:headEnd type="none" w="sm" len="sm"/>
            <a:tailEnd type="triangle" w="med" len="med"/>
          </a:ln>
        </p:spPr>
      </p:cxnSp>
      <p:sp>
        <p:nvSpPr>
          <p:cNvPr id="457" name="Google Shape;457;p49"/>
          <p:cNvSpPr/>
          <p:nvPr/>
        </p:nvSpPr>
        <p:spPr>
          <a:xfrm>
            <a:off x="9570720" y="1828800"/>
            <a:ext cx="472440" cy="44196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50"/>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Mediciones de la Calidad de Aguas Lacustres de USGS</a:t>
            </a:r>
          </a:p>
        </p:txBody>
      </p:sp>
      <p:sp>
        <p:nvSpPr>
          <p:cNvPr id="463" name="Google Shape;463;p50"/>
          <p:cNvSpPr txBox="1"/>
          <p:nvPr/>
        </p:nvSpPr>
        <p:spPr>
          <a:xfrm>
            <a:off x="452873" y="1426562"/>
            <a:ext cx="4791075" cy="3139281"/>
          </a:xfrm>
          <a:prstGeom prst="rect">
            <a:avLst/>
          </a:prstGeom>
          <a:noFill/>
          <a:ln>
            <a:noFill/>
          </a:ln>
        </p:spPr>
        <p:txBody>
          <a:bodyPr spcFirstLastPara="1" wrap="square" lIns="91425" tIns="45700" rIns="91425" bIns="45700" anchor="t" anchorCtr="0">
            <a:spAutoFit/>
          </a:bodyPr>
          <a:lstStyle/>
          <a:p>
            <a:pPr lvl="0">
              <a:buSzPts val="2200"/>
            </a:pPr>
            <a:r>
              <a:rPr lang="en-US" sz="2200" b="0" i="0" u="none" strike="noStrike" cap="none" dirty="0">
                <a:solidFill>
                  <a:srgbClr val="53585D"/>
                </a:solidFill>
                <a:latin typeface="Century Gothic"/>
                <a:ea typeface="Century Gothic"/>
                <a:cs typeface="Century Gothic"/>
                <a:sym typeface="Century Gothic"/>
              </a:rPr>
              <a:t>“</a:t>
            </a:r>
            <a:r>
              <a:rPr lang="es-ES" sz="2200" spc="-100" dirty="0">
                <a:solidFill>
                  <a:srgbClr val="53585D"/>
                </a:solidFill>
                <a:latin typeface="Century Gothic"/>
                <a:ea typeface="Century Gothic"/>
                <a:cs typeface="Century Gothic"/>
                <a:sym typeface="Century Gothic"/>
              </a:rPr>
              <a:t>El USGS trabaja con colaboradores </a:t>
            </a:r>
            <a:r>
              <a:rPr lang="es-ES" sz="2200" dirty="0">
                <a:solidFill>
                  <a:srgbClr val="53585D"/>
                </a:solidFill>
                <a:latin typeface="Century Gothic"/>
                <a:ea typeface="Century Gothic"/>
                <a:cs typeface="Century Gothic"/>
                <a:sym typeface="Century Gothic"/>
              </a:rPr>
              <a:t>para monitorear, evaluar, realizar </a:t>
            </a:r>
            <a:r>
              <a:rPr lang="es-ES" sz="2200" b="1" dirty="0">
                <a:solidFill>
                  <a:srgbClr val="53585D"/>
                </a:solidFill>
                <a:latin typeface="Century Gothic"/>
                <a:ea typeface="Century Gothic"/>
                <a:cs typeface="Century Gothic"/>
                <a:sym typeface="Century Gothic"/>
              </a:rPr>
              <a:t>investigaciones específicas </a:t>
            </a:r>
            <a:r>
              <a:rPr lang="es-ES" sz="2200" dirty="0">
                <a:solidFill>
                  <a:srgbClr val="53585D"/>
                </a:solidFill>
                <a:latin typeface="Century Gothic"/>
                <a:ea typeface="Century Gothic"/>
                <a:cs typeface="Century Gothic"/>
                <a:sym typeface="Century Gothic"/>
              </a:rPr>
              <a:t>y brindar información sobre una amplia gama de recursos hídricos y condiciones, incluidos el caudal, las aguas subterráneas, la </a:t>
            </a:r>
            <a:r>
              <a:rPr lang="es-ES" sz="2200" b="1" dirty="0">
                <a:solidFill>
                  <a:srgbClr val="53585D"/>
                </a:solidFill>
                <a:latin typeface="Century Gothic"/>
                <a:ea typeface="Century Gothic"/>
                <a:cs typeface="Century Gothic"/>
                <a:sym typeface="Century Gothic"/>
              </a:rPr>
              <a:t>calidad del agua</a:t>
            </a:r>
            <a:r>
              <a:rPr lang="es-ES" sz="2200" dirty="0">
                <a:solidFill>
                  <a:srgbClr val="53585D"/>
                </a:solidFill>
                <a:latin typeface="Century Gothic"/>
                <a:ea typeface="Century Gothic"/>
                <a:cs typeface="Century Gothic"/>
                <a:sym typeface="Century Gothic"/>
              </a:rPr>
              <a:t> y el uso y  disponibilidad del agua</a:t>
            </a:r>
            <a:r>
              <a:rPr lang="en-US" sz="2200" b="0" i="0" u="none" strike="noStrike" cap="none" dirty="0">
                <a:solidFill>
                  <a:srgbClr val="53585D"/>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64" name="Google Shape;464;p50"/>
          <p:cNvSpPr txBox="1"/>
          <p:nvPr/>
        </p:nvSpPr>
        <p:spPr>
          <a:xfrm>
            <a:off x="6278880" y="1364486"/>
            <a:ext cx="49834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Explore Search: Lake Water Quality</a:t>
            </a:r>
            <a:endParaRPr sz="2000" b="0" i="0" u="none" strike="noStrike" cap="none" dirty="0">
              <a:solidFill>
                <a:srgbClr val="5496AD"/>
              </a:solidFill>
              <a:latin typeface="Century Gothic"/>
              <a:ea typeface="Century Gothic"/>
              <a:cs typeface="Century Gothic"/>
              <a:sym typeface="Century Gothic"/>
            </a:endParaRPr>
          </a:p>
        </p:txBody>
      </p:sp>
      <p:pic>
        <p:nvPicPr>
          <p:cNvPr id="465" name="Google Shape;465;p50"/>
          <p:cNvPicPr preferRelativeResize="0"/>
          <p:nvPr/>
        </p:nvPicPr>
        <p:blipFill rotWithShape="1">
          <a:blip r:embed="rId4">
            <a:alphaModFix/>
          </a:blip>
          <a:srcRect/>
          <a:stretch/>
        </p:blipFill>
        <p:spPr>
          <a:xfrm>
            <a:off x="5802113" y="2073052"/>
            <a:ext cx="5937014" cy="2727548"/>
          </a:xfrm>
          <a:prstGeom prst="rect">
            <a:avLst/>
          </a:prstGeom>
          <a:noFill/>
          <a:ln>
            <a:noFill/>
          </a:ln>
        </p:spPr>
      </p:pic>
      <p:sp>
        <p:nvSpPr>
          <p:cNvPr id="466" name="Google Shape;466;p50"/>
          <p:cNvSpPr txBox="1"/>
          <p:nvPr/>
        </p:nvSpPr>
        <p:spPr>
          <a:xfrm>
            <a:off x="5802113" y="4800600"/>
            <a:ext cx="3436151"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s-419" sz="2200" b="0" i="0" u="none" strike="noStrike" cap="none" dirty="0">
                <a:solidFill>
                  <a:srgbClr val="53585D"/>
                </a:solidFill>
                <a:latin typeface="Century Gothic"/>
                <a:ea typeface="Century Gothic"/>
                <a:cs typeface="Century Gothic"/>
                <a:sym typeface="Century Gothic"/>
              </a:rPr>
              <a:t>Seleccionar por Estado</a:t>
            </a:r>
            <a:endParaRPr lang="es-419" sz="1400" b="0" i="0" u="none" strike="noStrike" cap="none" dirty="0">
              <a:solidFill>
                <a:srgbClr val="000000"/>
              </a:solidFill>
              <a:latin typeface="Arial"/>
              <a:ea typeface="Arial"/>
              <a:cs typeface="Arial"/>
              <a:sym typeface="Arial"/>
            </a:endParaRPr>
          </a:p>
        </p:txBody>
      </p:sp>
      <p:sp>
        <p:nvSpPr>
          <p:cNvPr id="467" name="Google Shape;467;p50"/>
          <p:cNvSpPr/>
          <p:nvPr/>
        </p:nvSpPr>
        <p:spPr>
          <a:xfrm>
            <a:off x="6095714" y="4000500"/>
            <a:ext cx="1476661" cy="41433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cxnSp>
        <p:nvCxnSpPr>
          <p:cNvPr id="468" name="Google Shape;468;p50"/>
          <p:cNvCxnSpPr/>
          <p:nvPr/>
        </p:nvCxnSpPr>
        <p:spPr>
          <a:xfrm rot="10800000">
            <a:off x="6178864" y="4443414"/>
            <a:ext cx="0" cy="385762"/>
          </a:xfrm>
          <a:prstGeom prst="straightConnector1">
            <a:avLst/>
          </a:prstGeom>
          <a:noFill/>
          <a:ln w="25400" cap="flat" cmpd="sng">
            <a:solidFill>
              <a:srgbClr val="FF0000"/>
            </a:solidFill>
            <a:prstDash val="solid"/>
            <a:round/>
            <a:headEnd type="none" w="sm" len="sm"/>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1"/>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Ejemplo de Mediciones de la Calidad del Agua </a:t>
            </a:r>
            <a:br>
              <a:rPr lang="es-419" dirty="0"/>
            </a:br>
            <a:r>
              <a:rPr lang="es-419" dirty="0"/>
              <a:t>de los Lagos de USGS: El Lago</a:t>
            </a:r>
            <a:r>
              <a:rPr lang="en-US" dirty="0"/>
              <a:t> Pontchartrain</a:t>
            </a:r>
            <a:endParaRPr dirty="0"/>
          </a:p>
        </p:txBody>
      </p:sp>
      <p:sp>
        <p:nvSpPr>
          <p:cNvPr id="474" name="Google Shape;474;p51"/>
          <p:cNvSpPr txBox="1"/>
          <p:nvPr/>
        </p:nvSpPr>
        <p:spPr>
          <a:xfrm>
            <a:off x="368637" y="1734084"/>
            <a:ext cx="49834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Explore Search: Lake Water Quality</a:t>
            </a:r>
            <a:endParaRPr sz="2000" b="0" i="0" u="none" strike="noStrike" cap="none" dirty="0">
              <a:solidFill>
                <a:srgbClr val="5496AD"/>
              </a:solidFill>
              <a:latin typeface="Century Gothic"/>
              <a:ea typeface="Century Gothic"/>
              <a:cs typeface="Century Gothic"/>
              <a:sym typeface="Century Gothic"/>
            </a:endParaRPr>
          </a:p>
        </p:txBody>
      </p:sp>
      <p:pic>
        <p:nvPicPr>
          <p:cNvPr id="475" name="Google Shape;475;p51" descr="A screenshot of a news article&#10;&#10;Description automatically generated"/>
          <p:cNvPicPr preferRelativeResize="0"/>
          <p:nvPr/>
        </p:nvPicPr>
        <p:blipFill rotWithShape="1">
          <a:blip r:embed="rId4">
            <a:alphaModFix/>
          </a:blip>
          <a:srcRect/>
          <a:stretch/>
        </p:blipFill>
        <p:spPr>
          <a:xfrm>
            <a:off x="555850" y="2565043"/>
            <a:ext cx="4609054" cy="2177859"/>
          </a:xfrm>
          <a:prstGeom prst="rect">
            <a:avLst/>
          </a:prstGeom>
          <a:noFill/>
          <a:ln w="9525" cap="flat" cmpd="sng">
            <a:solidFill>
              <a:schemeClr val="accent1"/>
            </a:solidFill>
            <a:prstDash val="solid"/>
            <a:round/>
            <a:headEnd type="none" w="sm" len="sm"/>
            <a:tailEnd type="none" w="sm" len="sm"/>
          </a:ln>
        </p:spPr>
      </p:pic>
      <p:pic>
        <p:nvPicPr>
          <p:cNvPr id="476" name="Google Shape;476;p51" descr="A screenshot of a computer&#10;&#10;Description automatically generated"/>
          <p:cNvPicPr preferRelativeResize="0"/>
          <p:nvPr/>
        </p:nvPicPr>
        <p:blipFill rotWithShape="1">
          <a:blip r:embed="rId5">
            <a:alphaModFix/>
          </a:blip>
          <a:srcRect/>
          <a:stretch/>
        </p:blipFill>
        <p:spPr>
          <a:xfrm>
            <a:off x="5377421" y="2349747"/>
            <a:ext cx="6128780" cy="2843094"/>
          </a:xfrm>
          <a:prstGeom prst="rect">
            <a:avLst/>
          </a:prstGeom>
          <a:noFill/>
          <a:ln>
            <a:noFill/>
          </a:ln>
        </p:spPr>
      </p:pic>
      <p:sp>
        <p:nvSpPr>
          <p:cNvPr id="477" name="Google Shape;477;p51"/>
          <p:cNvSpPr txBox="1"/>
          <p:nvPr/>
        </p:nvSpPr>
        <p:spPr>
          <a:xfrm>
            <a:off x="6327261" y="5192841"/>
            <a:ext cx="42291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rgbClr val="53585D"/>
                </a:solidFill>
                <a:latin typeface="Century Gothic"/>
                <a:ea typeface="Century Gothic"/>
                <a:cs typeface="Century Gothic"/>
                <a:sym typeface="Century Gothic"/>
              </a:rPr>
              <a:t>Los archivos de datos se pueden descargar</a:t>
            </a:r>
            <a:endParaRPr lang="es-419"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2"/>
          <p:cNvSpPr txBox="1">
            <a:spLocks noGrp="1"/>
          </p:cNvSpPr>
          <p:nvPr>
            <p:ph type="title"/>
          </p:nvPr>
        </p:nvSpPr>
        <p:spPr>
          <a:xfrm>
            <a:off x="242315" y="20555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Conjunto Nacional de Datos de Clorofila Harmonizados</a:t>
            </a:r>
          </a:p>
        </p:txBody>
      </p:sp>
      <p:pic>
        <p:nvPicPr>
          <p:cNvPr id="483" name="Google Shape;483;p52" descr="A screenshot of a computer&#10;&#10;Description automatically generated"/>
          <p:cNvPicPr preferRelativeResize="0"/>
          <p:nvPr/>
        </p:nvPicPr>
        <p:blipFill rotWithShape="1">
          <a:blip r:embed="rId3">
            <a:alphaModFix/>
          </a:blip>
          <a:srcRect/>
          <a:stretch/>
        </p:blipFill>
        <p:spPr>
          <a:xfrm>
            <a:off x="695387" y="3472540"/>
            <a:ext cx="5189563" cy="2686055"/>
          </a:xfrm>
          <a:prstGeom prst="rect">
            <a:avLst/>
          </a:prstGeom>
          <a:noFill/>
          <a:ln>
            <a:noFill/>
          </a:ln>
        </p:spPr>
      </p:pic>
      <p:sp>
        <p:nvSpPr>
          <p:cNvPr id="484" name="Google Shape;484;p52"/>
          <p:cNvSpPr txBox="1"/>
          <p:nvPr/>
        </p:nvSpPr>
        <p:spPr>
          <a:xfrm>
            <a:off x="353614" y="699404"/>
            <a:ext cx="924032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https://www.sciencebase.gov/catalog/item/638f5472d34ed907bf7c8f23</a:t>
            </a:r>
            <a:r>
              <a:rPr lang="en-US" sz="2000" b="0" i="0" u="none" strike="noStrike" cap="none" dirty="0">
                <a:solidFill>
                  <a:srgbClr val="5496AD"/>
                </a:solidFill>
                <a:latin typeface="Century Gothic"/>
                <a:ea typeface="Century Gothic"/>
                <a:cs typeface="Century Gothic"/>
                <a:sym typeface="Century Gothic"/>
              </a:rPr>
              <a:t> </a:t>
            </a:r>
            <a:endParaRPr sz="1600" b="0" i="0" u="none" strike="noStrike" cap="none" dirty="0">
              <a:solidFill>
                <a:srgbClr val="5496AD"/>
              </a:solidFill>
              <a:latin typeface="Arial"/>
              <a:ea typeface="Arial"/>
              <a:cs typeface="Arial"/>
              <a:sym typeface="Arial"/>
            </a:endParaRPr>
          </a:p>
        </p:txBody>
      </p:sp>
      <p:sp>
        <p:nvSpPr>
          <p:cNvPr id="485" name="Google Shape;485;p52"/>
          <p:cNvSpPr txBox="1"/>
          <p:nvPr/>
        </p:nvSpPr>
        <p:spPr>
          <a:xfrm>
            <a:off x="695387" y="1354135"/>
            <a:ext cx="5079634" cy="2246729"/>
          </a:xfrm>
          <a:prstGeom prst="rect">
            <a:avLst/>
          </a:prstGeom>
          <a:noFill/>
          <a:ln>
            <a:noFill/>
          </a:ln>
        </p:spPr>
        <p:txBody>
          <a:bodyPr spcFirstLastPara="1" wrap="square" lIns="91425" tIns="45700" rIns="91425" bIns="45700" anchor="t" anchorCtr="0">
            <a:spAutoFit/>
          </a:bodyPr>
          <a:lstStyle/>
          <a:p>
            <a:pPr marL="342900" lvl="0" indent="-342900">
              <a:buClr>
                <a:srgbClr val="53585D"/>
              </a:buClr>
              <a:buSzPts val="2200"/>
              <a:buFont typeface="Arial"/>
              <a:buChar char="•"/>
            </a:pPr>
            <a:r>
              <a:rPr lang="es-ES" sz="2200" dirty="0">
                <a:solidFill>
                  <a:srgbClr val="53585D"/>
                </a:solidFill>
                <a:latin typeface="Century Gothic"/>
                <a:ea typeface="Century Gothic"/>
                <a:cs typeface="Century Gothic"/>
                <a:sym typeface="Century Gothic"/>
              </a:rPr>
              <a:t>Los datos de clorofila y la información del sitio se pueden descargar.</a:t>
            </a:r>
          </a:p>
          <a:p>
            <a:pPr marL="342900" lvl="0" indent="-342900">
              <a:buClr>
                <a:srgbClr val="53585D"/>
              </a:buClr>
              <a:buSzPts val="2200"/>
              <a:buFont typeface="Arial"/>
              <a:buChar char="•"/>
            </a:pPr>
            <a:r>
              <a:rPr lang="es-ES" sz="2200" dirty="0">
                <a:solidFill>
                  <a:srgbClr val="53585D"/>
                </a:solidFill>
                <a:latin typeface="Century Gothic"/>
                <a:ea typeface="Century Gothic"/>
                <a:cs typeface="Century Gothic"/>
                <a:sym typeface="Century Gothic"/>
              </a:rPr>
              <a:t>Los datos están disponibles entre 2005 y 2022 cuando hay mediciones disponibles</a:t>
            </a:r>
            <a:r>
              <a:rPr lang="en-US" sz="2200" b="0" i="0" u="none" strike="noStrike" cap="none" dirty="0">
                <a:solidFill>
                  <a:srgbClr val="53585D"/>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342900" marR="0" lvl="0" indent="-292100" algn="l" rtl="0">
              <a:lnSpc>
                <a:spcPct val="100000"/>
              </a:lnSpc>
              <a:spcBef>
                <a:spcPts val="0"/>
              </a:spcBef>
              <a:spcAft>
                <a:spcPts val="0"/>
              </a:spcAft>
              <a:buClr>
                <a:srgbClr val="53585D"/>
              </a:buClr>
              <a:buSzPts val="800"/>
              <a:buFont typeface="Arial"/>
              <a:buNone/>
            </a:pPr>
            <a:endParaRPr sz="800" b="0" i="0" u="none" strike="noStrike" cap="none" dirty="0">
              <a:solidFill>
                <a:srgbClr val="53585D"/>
              </a:solidFill>
              <a:latin typeface="Century Gothic"/>
              <a:ea typeface="Century Gothic"/>
              <a:cs typeface="Century Gothic"/>
              <a:sym typeface="Century Gothic"/>
            </a:endParaRPr>
          </a:p>
        </p:txBody>
      </p:sp>
      <p:cxnSp>
        <p:nvCxnSpPr>
          <p:cNvPr id="486" name="Google Shape;486;p52"/>
          <p:cNvCxnSpPr>
            <a:cxnSpLocks/>
          </p:cNvCxnSpPr>
          <p:nvPr/>
        </p:nvCxnSpPr>
        <p:spPr>
          <a:xfrm>
            <a:off x="2400300" y="3429000"/>
            <a:ext cx="0" cy="314325"/>
          </a:xfrm>
          <a:prstGeom prst="straightConnector1">
            <a:avLst/>
          </a:prstGeom>
          <a:noFill/>
          <a:ln w="25400" cap="flat" cmpd="sng">
            <a:solidFill>
              <a:srgbClr val="FF0000"/>
            </a:solidFill>
            <a:prstDash val="solid"/>
            <a:round/>
            <a:headEnd type="none" w="sm" len="sm"/>
            <a:tailEnd type="triangle" w="med" len="med"/>
          </a:ln>
        </p:spPr>
      </p:cxnSp>
      <p:pic>
        <p:nvPicPr>
          <p:cNvPr id="487" name="Google Shape;487;p52" descr="A screenshot of a computer&#10;&#10;Description automatically generated"/>
          <p:cNvPicPr preferRelativeResize="0"/>
          <p:nvPr/>
        </p:nvPicPr>
        <p:blipFill rotWithShape="1">
          <a:blip r:embed="rId5">
            <a:alphaModFix/>
          </a:blip>
          <a:srcRect/>
          <a:stretch/>
        </p:blipFill>
        <p:spPr>
          <a:xfrm>
            <a:off x="6168286" y="1354135"/>
            <a:ext cx="5130716" cy="297432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53"/>
          <p:cNvSpPr txBox="1">
            <a:spLocks noGrp="1"/>
          </p:cNvSpPr>
          <p:nvPr>
            <p:ph type="title"/>
          </p:nvPr>
        </p:nvSpPr>
        <p:spPr>
          <a:xfrm>
            <a:off x="242315" y="205553"/>
            <a:ext cx="11706798" cy="576299"/>
          </a:xfrm>
          <a:prstGeom prst="rect">
            <a:avLst/>
          </a:prstGeom>
          <a:noFill/>
          <a:ln>
            <a:noFill/>
          </a:ln>
        </p:spPr>
        <p:txBody>
          <a:bodyPr spcFirstLastPara="1" wrap="square" lIns="121875" tIns="60925" rIns="121875" bIns="60925" anchor="ctr" anchorCtr="0">
            <a:noAutofit/>
          </a:bodyPr>
          <a:lstStyle/>
          <a:p>
            <a:pPr lvl="0"/>
            <a:r>
              <a:rPr lang="es-419" dirty="0"/>
              <a:t>Conjunto Nacional de Datos de Clorofila Harmonizados</a:t>
            </a:r>
            <a:endParaRPr dirty="0"/>
          </a:p>
        </p:txBody>
      </p:sp>
      <p:sp>
        <p:nvSpPr>
          <p:cNvPr id="493" name="Google Shape;493;p53"/>
          <p:cNvSpPr txBox="1"/>
          <p:nvPr/>
        </p:nvSpPr>
        <p:spPr>
          <a:xfrm>
            <a:off x="353614" y="699404"/>
            <a:ext cx="99225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https://www.sciencebase.gov/catalog/item/638f5472d34ed907bf7c8f23</a:t>
            </a:r>
            <a:r>
              <a:rPr lang="en-US" sz="2000" b="0" i="0" u="none" strike="noStrike" cap="none" dirty="0">
                <a:solidFill>
                  <a:srgbClr val="5496AD"/>
                </a:solidFill>
                <a:latin typeface="Century Gothic"/>
                <a:ea typeface="Century Gothic"/>
                <a:cs typeface="Century Gothic"/>
                <a:sym typeface="Century Gothic"/>
              </a:rPr>
              <a:t> </a:t>
            </a:r>
            <a:endParaRPr sz="1600" b="0" i="0" u="none" strike="noStrike" cap="none" dirty="0">
              <a:solidFill>
                <a:srgbClr val="5496AD"/>
              </a:solidFill>
              <a:latin typeface="Arial"/>
              <a:ea typeface="Arial"/>
              <a:cs typeface="Arial"/>
              <a:sym typeface="Arial"/>
            </a:endParaRPr>
          </a:p>
        </p:txBody>
      </p:sp>
      <p:pic>
        <p:nvPicPr>
          <p:cNvPr id="494" name="Google Shape;494;p53" descr="A map of the united states&#10;&#10;Description automatically generated"/>
          <p:cNvPicPr preferRelativeResize="0"/>
          <p:nvPr/>
        </p:nvPicPr>
        <p:blipFill rotWithShape="1">
          <a:blip r:embed="rId4">
            <a:alphaModFix/>
          </a:blip>
          <a:srcRect/>
          <a:stretch/>
        </p:blipFill>
        <p:spPr>
          <a:xfrm>
            <a:off x="727856" y="1473480"/>
            <a:ext cx="4005624" cy="3549510"/>
          </a:xfrm>
          <a:prstGeom prst="rect">
            <a:avLst/>
          </a:prstGeom>
          <a:noFill/>
          <a:ln>
            <a:noFill/>
          </a:ln>
          <a:effectLst>
            <a:outerShdw blurRad="50800" dist="38100" dir="2700000" algn="tl" rotWithShape="0">
              <a:srgbClr val="000000">
                <a:alpha val="40000"/>
              </a:srgbClr>
            </a:outerShdw>
          </a:effectLst>
        </p:spPr>
      </p:pic>
      <p:sp>
        <p:nvSpPr>
          <p:cNvPr id="495" name="Google Shape;495;p53"/>
          <p:cNvSpPr txBox="1"/>
          <p:nvPr/>
        </p:nvSpPr>
        <p:spPr>
          <a:xfrm>
            <a:off x="727856" y="5022990"/>
            <a:ext cx="4005624" cy="4308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s-419" sz="2200" b="0" i="0" u="none" strike="noStrike" cap="none" dirty="0">
                <a:solidFill>
                  <a:srgbClr val="53585D"/>
                </a:solidFill>
                <a:latin typeface="Century Gothic"/>
                <a:ea typeface="Century Gothic"/>
                <a:cs typeface="Century Gothic"/>
                <a:sym typeface="Century Gothic"/>
              </a:rPr>
              <a:t>Ubicaciones de Mediciones</a:t>
            </a:r>
            <a:endParaRPr lang="es-419" sz="1400" b="0" i="0" u="none" strike="noStrike" cap="none" dirty="0">
              <a:solidFill>
                <a:srgbClr val="53585D"/>
              </a:solidFill>
              <a:latin typeface="Arial"/>
              <a:ea typeface="Arial"/>
              <a:cs typeface="Arial"/>
              <a:sym typeface="Arial"/>
            </a:endParaRPr>
          </a:p>
        </p:txBody>
      </p:sp>
      <p:pic>
        <p:nvPicPr>
          <p:cNvPr id="496" name="Google Shape;496;p53" descr="A map of the united states&#10;&#10;Description automatically generated"/>
          <p:cNvPicPr preferRelativeResize="0"/>
          <p:nvPr/>
        </p:nvPicPr>
        <p:blipFill rotWithShape="1">
          <a:blip r:embed="rId5">
            <a:alphaModFix/>
          </a:blip>
          <a:srcRect/>
          <a:stretch/>
        </p:blipFill>
        <p:spPr>
          <a:xfrm>
            <a:off x="5909976" y="1473480"/>
            <a:ext cx="2352588" cy="2084702"/>
          </a:xfrm>
          <a:prstGeom prst="rect">
            <a:avLst/>
          </a:prstGeom>
          <a:noFill/>
          <a:ln>
            <a:noFill/>
          </a:ln>
          <a:effectLst>
            <a:outerShdw blurRad="50800" dist="38100" dir="2700000" algn="tl" rotWithShape="0">
              <a:srgbClr val="000000">
                <a:alpha val="40000"/>
              </a:srgbClr>
            </a:outerShdw>
          </a:effectLst>
        </p:spPr>
      </p:pic>
      <p:pic>
        <p:nvPicPr>
          <p:cNvPr id="497" name="Google Shape;497;p53" descr="A map of a lake&#10;&#10;Description automatically generated"/>
          <p:cNvPicPr preferRelativeResize="0"/>
          <p:nvPr/>
        </p:nvPicPr>
        <p:blipFill rotWithShape="1">
          <a:blip r:embed="rId6">
            <a:alphaModFix/>
          </a:blip>
          <a:srcRect/>
          <a:stretch/>
        </p:blipFill>
        <p:spPr>
          <a:xfrm>
            <a:off x="6822387" y="3558182"/>
            <a:ext cx="2486914" cy="2203733"/>
          </a:xfrm>
          <a:prstGeom prst="rect">
            <a:avLst/>
          </a:prstGeom>
          <a:noFill/>
          <a:ln>
            <a:noFill/>
          </a:ln>
          <a:effectLst>
            <a:outerShdw blurRad="50800" dist="38100" dir="2700000" algn="tl" rotWithShape="0">
              <a:srgbClr val="000000">
                <a:alpha val="40000"/>
              </a:srgbClr>
            </a:outerShdw>
          </a:effectLst>
        </p:spPr>
      </p:pic>
      <p:pic>
        <p:nvPicPr>
          <p:cNvPr id="498" name="Google Shape;498;p53" descr="A map of a lake&#10;&#10;Description automatically generated"/>
          <p:cNvPicPr preferRelativeResize="0"/>
          <p:nvPr/>
        </p:nvPicPr>
        <p:blipFill rotWithShape="1">
          <a:blip r:embed="rId7">
            <a:alphaModFix/>
          </a:blip>
          <a:srcRect/>
          <a:stretch/>
        </p:blipFill>
        <p:spPr>
          <a:xfrm>
            <a:off x="8133006" y="1701259"/>
            <a:ext cx="2352589" cy="2084703"/>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EF76-8A1B-D821-0D80-AEC41A0C10B2}"/>
              </a:ext>
            </a:extLst>
          </p:cNvPr>
          <p:cNvSpPr>
            <a:spLocks noGrp="1"/>
          </p:cNvSpPr>
          <p:nvPr>
            <p:ph type="title"/>
          </p:nvPr>
        </p:nvSpPr>
        <p:spPr/>
        <p:txBody>
          <a:bodyPr/>
          <a:lstStyle/>
          <a:p>
            <a:r>
              <a:rPr lang="es-419" dirty="0"/>
              <a:t>Acerca de las Capacitaciones de ARSET</a:t>
            </a:r>
          </a:p>
        </p:txBody>
      </p:sp>
      <p:sp>
        <p:nvSpPr>
          <p:cNvPr id="3" name="Text Placeholder 2">
            <a:extLst>
              <a:ext uri="{FF2B5EF4-FFF2-40B4-BE49-F238E27FC236}">
                <a16:creationId xmlns:a16="http://schemas.microsoft.com/office/drawing/2014/main" id="{2BDDCCA5-70E0-9BB4-3024-FC1CE80FFB63}"/>
              </a:ext>
            </a:extLst>
          </p:cNvPr>
          <p:cNvSpPr>
            <a:spLocks noGrp="1"/>
          </p:cNvSpPr>
          <p:nvPr>
            <p:ph type="body" idx="1"/>
          </p:nvPr>
        </p:nvSpPr>
        <p:spPr/>
        <p:txBody>
          <a:bodyPr/>
          <a:lstStyle/>
          <a:p>
            <a:r>
              <a:rPr lang="es-419" dirty="0">
                <a:solidFill>
                  <a:srgbClr val="53585D"/>
                </a:solidFill>
              </a:rPr>
              <a:t>En línea o presenciales</a:t>
            </a:r>
          </a:p>
          <a:p>
            <a:r>
              <a:rPr lang="es-419" dirty="0"/>
              <a:t>En vivo, dirigidas por instructores o autodirigidas por uno a su propio ritmo</a:t>
            </a:r>
            <a:endParaRPr lang="es-419" dirty="0">
              <a:solidFill>
                <a:srgbClr val="53585D"/>
              </a:solidFill>
            </a:endParaRPr>
          </a:p>
          <a:p>
            <a:r>
              <a:rPr lang="es-419" dirty="0">
                <a:solidFill>
                  <a:srgbClr val="53585D"/>
                </a:solidFill>
              </a:rPr>
              <a:t>Sin ningún costo</a:t>
            </a:r>
          </a:p>
          <a:p>
            <a:r>
              <a:rPr lang="es-419" dirty="0">
                <a:solidFill>
                  <a:srgbClr val="53585D"/>
                </a:solidFill>
              </a:rPr>
              <a:t>Opciones bilingües y multilingües</a:t>
            </a:r>
          </a:p>
          <a:p>
            <a:r>
              <a:rPr lang="es-419" dirty="0">
                <a:solidFill>
                  <a:srgbClr val="53585D"/>
                </a:solidFill>
              </a:rPr>
              <a:t>Solo usan software y datos de </a:t>
            </a:r>
            <a:r>
              <a:rPr lang="es-419" dirty="0"/>
              <a:t>fuente abierta</a:t>
            </a:r>
            <a:endParaRPr lang="es-419" dirty="0">
              <a:solidFill>
                <a:srgbClr val="53585D"/>
              </a:solidFill>
            </a:endParaRPr>
          </a:p>
          <a:p>
            <a:r>
              <a:rPr lang="es-419" dirty="0">
                <a:solidFill>
                  <a:srgbClr val="53585D"/>
                </a:solidFill>
              </a:rPr>
              <a:t>Acomodan diferentes niveles de experiencia</a:t>
            </a:r>
          </a:p>
          <a:p>
            <a:pPr lvl="1">
              <a:buClr>
                <a:srgbClr val="53585D"/>
              </a:buClr>
            </a:pPr>
            <a:endParaRPr lang="es-419" dirty="0">
              <a:solidFill>
                <a:srgbClr val="53585D"/>
              </a:solidFill>
            </a:endParaRPr>
          </a:p>
          <a:p>
            <a:r>
              <a:rPr lang="es-419" dirty="0"/>
              <a:t>Visite la </a:t>
            </a:r>
            <a:r>
              <a:rPr lang="es-419" dirty="0">
                <a:hlinkClick r:id="rId3"/>
              </a:rPr>
              <a:t>página de ARSET</a:t>
            </a:r>
            <a:r>
              <a:rPr lang="es-419" dirty="0"/>
              <a:t> para aprender más.</a:t>
            </a:r>
            <a:endParaRPr lang="es-419" dirty="0">
              <a:solidFill>
                <a:srgbClr val="53585D"/>
              </a:solidFill>
            </a:endParaRPr>
          </a:p>
        </p:txBody>
      </p:sp>
      <p:pic>
        <p:nvPicPr>
          <p:cNvPr id="4" name="Picture 3">
            <a:extLst>
              <a:ext uri="{FF2B5EF4-FFF2-40B4-BE49-F238E27FC236}">
                <a16:creationId xmlns:a16="http://schemas.microsoft.com/office/drawing/2014/main" id="{B1D19EC5-DDC5-FB73-1340-5310D4C9A9D1}"/>
              </a:ext>
            </a:extLst>
          </p:cNvPr>
          <p:cNvPicPr>
            <a:picLocks noChangeAspect="1"/>
          </p:cNvPicPr>
          <p:nvPr/>
        </p:nvPicPr>
        <p:blipFill>
          <a:blip r:embed="rId4"/>
          <a:srcRect/>
          <a:stretch/>
        </p:blipFill>
        <p:spPr>
          <a:xfrm>
            <a:off x="6646244" y="6158820"/>
            <a:ext cx="4237280" cy="673424"/>
          </a:xfrm>
          <a:prstGeom prst="rect">
            <a:avLst/>
          </a:prstGeom>
        </p:spPr>
      </p:pic>
      <p:sp>
        <p:nvSpPr>
          <p:cNvPr id="5" name="Rectangle 4">
            <a:extLst>
              <a:ext uri="{FF2B5EF4-FFF2-40B4-BE49-F238E27FC236}">
                <a16:creationId xmlns:a16="http://schemas.microsoft.com/office/drawing/2014/main" id="{366B2675-A8AB-DE6F-E297-82163E2CA831}"/>
              </a:ext>
            </a:extLst>
          </p:cNvPr>
          <p:cNvSpPr/>
          <p:nvPr/>
        </p:nvSpPr>
        <p:spPr>
          <a:xfrm>
            <a:off x="1133856" y="6492240"/>
            <a:ext cx="566928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18801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4" name="Google Shape;504;p54"/>
          <p:cNvSpPr txBox="1">
            <a:spLocks noGrp="1"/>
          </p:cNvSpPr>
          <p:nvPr>
            <p:ph type="body" idx="1"/>
          </p:nvPr>
        </p:nvSpPr>
        <p:spPr>
          <a:xfrm>
            <a:off x="442338" y="1195787"/>
            <a:ext cx="5939608" cy="3921526"/>
          </a:xfrm>
          <a:prstGeom prst="rect">
            <a:avLst/>
          </a:prstGeom>
          <a:noFill/>
          <a:ln>
            <a:noFill/>
          </a:ln>
        </p:spPr>
        <p:txBody>
          <a:bodyPr spcFirstLastPara="1" wrap="square" lIns="0" tIns="60925" rIns="121875" bIns="60925" anchor="t" anchorCtr="0">
            <a:normAutofit/>
          </a:bodyPr>
          <a:lstStyle/>
          <a:p>
            <a:pPr lvl="0"/>
            <a:r>
              <a:rPr lang="es-ES" dirty="0"/>
              <a:t>Varios estados y entidades locales en los Estados Unidos recolectan rutinaria o periódicamente muestras de agua de los lagos y analizan la calidad del agua para la seguridad de la salud enfocándose en Floraciones de Algas Nocivas</a:t>
            </a:r>
            <a:r>
              <a:rPr lang="en-US" dirty="0"/>
              <a:t> (</a:t>
            </a:r>
            <a:r>
              <a:rPr lang="en-US" u="sng"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Center for Disease Control: </a:t>
            </a:r>
            <a:r>
              <a:rPr lang="en-US" b="0" i="0" u="sng"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Water Quality Information for Oceans, Lakes, and Rivers by State</a:t>
            </a:r>
            <a:r>
              <a:rPr lang="en-US" b="0" i="0" dirty="0">
                <a:latin typeface="Century Gothic"/>
                <a:ea typeface="Century Gothic"/>
                <a:cs typeface="Century Gothic"/>
                <a:sym typeface="Century Gothic"/>
              </a:rPr>
              <a:t>).</a:t>
            </a:r>
            <a:endParaRPr dirty="0"/>
          </a:p>
        </p:txBody>
      </p:sp>
      <p:pic>
        <p:nvPicPr>
          <p:cNvPr id="505" name="Google Shape;505;p54" descr="A screenshot of a map&#10;&#10;Description automatically generated"/>
          <p:cNvPicPr preferRelativeResize="0"/>
          <p:nvPr/>
        </p:nvPicPr>
        <p:blipFill rotWithShape="1">
          <a:blip r:embed="rId4">
            <a:alphaModFix/>
          </a:blip>
          <a:srcRect/>
          <a:stretch/>
        </p:blipFill>
        <p:spPr>
          <a:xfrm>
            <a:off x="7151504" y="735661"/>
            <a:ext cx="3698751" cy="2420889"/>
          </a:xfrm>
          <a:prstGeom prst="rect">
            <a:avLst/>
          </a:prstGeom>
          <a:noFill/>
          <a:ln>
            <a:noFill/>
          </a:ln>
        </p:spPr>
      </p:pic>
      <p:sp>
        <p:nvSpPr>
          <p:cNvPr id="506" name="Google Shape;506;p54"/>
          <p:cNvSpPr txBox="1"/>
          <p:nvPr/>
        </p:nvSpPr>
        <p:spPr>
          <a:xfrm>
            <a:off x="7203991" y="3233662"/>
            <a:ext cx="3698751"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dirty="0">
                <a:solidFill>
                  <a:srgbClr val="5496AD"/>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https://mywaterquality.ca.gov/habs/</a:t>
            </a:r>
            <a:r>
              <a:rPr lang="en-US" sz="1200" b="0" i="0" u="none" strike="noStrike" cap="none" dirty="0">
                <a:solidFill>
                  <a:srgbClr val="5496AD"/>
                </a:solidFill>
                <a:latin typeface="Century Gothic"/>
                <a:ea typeface="Century Gothic"/>
                <a:cs typeface="Century Gothic"/>
                <a:sym typeface="Century Gothic"/>
              </a:rPr>
              <a:t> </a:t>
            </a:r>
            <a:endParaRPr sz="1200" b="0" i="0" u="none" strike="noStrike" cap="none" dirty="0">
              <a:solidFill>
                <a:srgbClr val="5496AD"/>
              </a:solidFill>
              <a:latin typeface="Arial"/>
              <a:ea typeface="Arial"/>
              <a:cs typeface="Arial"/>
              <a:sym typeface="Arial"/>
            </a:endParaRPr>
          </a:p>
        </p:txBody>
      </p:sp>
      <p:pic>
        <p:nvPicPr>
          <p:cNvPr id="507" name="Google Shape;507;p54" descr="A screenshot of a map&#10;&#10;Description automatically generated"/>
          <p:cNvPicPr preferRelativeResize="0"/>
          <p:nvPr/>
        </p:nvPicPr>
        <p:blipFill rotWithShape="1">
          <a:blip r:embed="rId6">
            <a:alphaModFix/>
          </a:blip>
          <a:srcRect/>
          <a:stretch/>
        </p:blipFill>
        <p:spPr>
          <a:xfrm>
            <a:off x="7256481" y="3618551"/>
            <a:ext cx="3593773" cy="2380837"/>
          </a:xfrm>
          <a:prstGeom prst="rect">
            <a:avLst/>
          </a:prstGeom>
          <a:noFill/>
          <a:ln>
            <a:noFill/>
          </a:ln>
        </p:spPr>
      </p:pic>
      <p:sp>
        <p:nvSpPr>
          <p:cNvPr id="508" name="Google Shape;508;p54"/>
          <p:cNvSpPr txBox="1"/>
          <p:nvPr/>
        </p:nvSpPr>
        <p:spPr>
          <a:xfrm>
            <a:off x="7256481" y="6050921"/>
            <a:ext cx="3593773"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sng" strike="noStrike" cap="none" dirty="0">
                <a:solidFill>
                  <a:srgbClr val="5496AD"/>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http://www.idph.state.il.us/envhealth/ilbeaches/public/</a:t>
            </a:r>
            <a:r>
              <a:rPr lang="en-US" sz="1200" b="0" i="0" u="none" strike="noStrike" cap="none" dirty="0">
                <a:solidFill>
                  <a:srgbClr val="5496AD"/>
                </a:solidFill>
                <a:latin typeface="Century Gothic"/>
                <a:ea typeface="Century Gothic"/>
                <a:cs typeface="Century Gothic"/>
                <a:sym typeface="Century Gothic"/>
              </a:rPr>
              <a:t> </a:t>
            </a:r>
            <a:endParaRPr sz="1200" b="0" i="0" u="none" strike="noStrike" cap="none" dirty="0">
              <a:solidFill>
                <a:srgbClr val="5496AD"/>
              </a:solidFill>
              <a:latin typeface="Arial"/>
              <a:ea typeface="Arial"/>
              <a:cs typeface="Arial"/>
              <a:sym typeface="Arial"/>
            </a:endParaRPr>
          </a:p>
        </p:txBody>
      </p:sp>
      <p:sp>
        <p:nvSpPr>
          <p:cNvPr id="503" name="Google Shape;503;p54"/>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Datos de la Calidad del Agua para la Seguridad de la Salud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5"/>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Datos de la Calidad de Agua Dulce a Nivel Mundial</a:t>
            </a:r>
          </a:p>
        </p:txBody>
      </p:sp>
      <p:sp>
        <p:nvSpPr>
          <p:cNvPr id="514" name="Google Shape;514;p55"/>
          <p:cNvSpPr txBox="1"/>
          <p:nvPr/>
        </p:nvSpPr>
        <p:spPr>
          <a:xfrm>
            <a:off x="396733" y="1261104"/>
            <a:ext cx="5343523" cy="3816389"/>
          </a:xfrm>
          <a:prstGeom prst="rect">
            <a:avLst/>
          </a:prstGeom>
          <a:noFill/>
          <a:ln>
            <a:noFill/>
          </a:ln>
        </p:spPr>
        <p:txBody>
          <a:bodyPr spcFirstLastPara="1" wrap="square" lIns="91425" tIns="45700" rIns="91425" bIns="45700" anchor="t" anchorCtr="0">
            <a:spAutoFit/>
          </a:bodyPr>
          <a:lstStyle/>
          <a:p>
            <a:pPr marL="342900" lvl="0" indent="-342900">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El </a:t>
            </a:r>
            <a:r>
              <a:rPr lang="es-419" sz="2200" dirty="0">
                <a:solidFill>
                  <a:srgbClr val="53585D"/>
                </a:solidFill>
                <a:latin typeface="Century Gothic"/>
                <a:ea typeface="Century Gothic"/>
                <a:cs typeface="Century Gothic"/>
                <a:sym typeface="Century Gothic"/>
              </a:rPr>
              <a:t>Programa de las Naciones Unidas para el Medio Ambiente</a:t>
            </a:r>
            <a:r>
              <a:rPr lang="es-419" sz="2200" b="0" i="0" u="none" strike="noStrike" cap="none" dirty="0">
                <a:solidFill>
                  <a:srgbClr val="53585D"/>
                </a:solidFill>
                <a:latin typeface="Century Gothic"/>
                <a:ea typeface="Century Gothic"/>
                <a:cs typeface="Century Gothic"/>
                <a:sym typeface="Century Gothic"/>
              </a:rPr>
              <a:t> estableció el “</a:t>
            </a:r>
            <a:r>
              <a:rPr lang="en-US" sz="2200" b="0" i="0" u="none" strike="noStrike" cap="none" dirty="0">
                <a:solidFill>
                  <a:srgbClr val="53585D"/>
                </a:solidFill>
                <a:latin typeface="Century Gothic"/>
                <a:ea typeface="Century Gothic"/>
                <a:cs typeface="Century Gothic"/>
                <a:sym typeface="Century Gothic"/>
              </a:rPr>
              <a:t>Global Environment Monitoring System for Freshwater” (GEMS/Water) </a:t>
            </a:r>
            <a:r>
              <a:rPr lang="es-419" sz="2200" b="0" i="0" u="none" strike="noStrike" cap="none" dirty="0">
                <a:solidFill>
                  <a:srgbClr val="53585D"/>
                </a:solidFill>
                <a:latin typeface="Century Gothic"/>
                <a:ea typeface="Century Gothic"/>
                <a:cs typeface="Century Gothic"/>
                <a:sym typeface="Century Gothic"/>
              </a:rPr>
              <a:t>en</a:t>
            </a:r>
            <a:r>
              <a:rPr lang="en-US" sz="2200" b="0" i="0" u="none" strike="noStrike" cap="none" dirty="0">
                <a:solidFill>
                  <a:srgbClr val="53585D"/>
                </a:solidFill>
                <a:latin typeface="Century Gothic"/>
                <a:ea typeface="Century Gothic"/>
                <a:cs typeface="Century Gothic"/>
                <a:sym typeface="Century Gothic"/>
              </a:rPr>
              <a:t> 1978.</a:t>
            </a:r>
            <a:endParaRPr sz="1400" b="0" i="0" u="none" strike="noStrike" cap="none" dirty="0">
              <a:solidFill>
                <a:srgbClr val="000000"/>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dirty="0">
              <a:solidFill>
                <a:srgbClr val="53585D"/>
              </a:solidFill>
              <a:latin typeface="Century Gothic"/>
              <a:ea typeface="Century Gothic"/>
              <a:cs typeface="Century Gothic"/>
              <a:sym typeface="Century Gothic"/>
            </a:endParaRPr>
          </a:p>
          <a:p>
            <a:pPr marL="342900" lvl="0" indent="-342900">
              <a:buSzPts val="2200"/>
              <a:buFont typeface="Arial"/>
              <a:buChar char="•"/>
            </a:pPr>
            <a:r>
              <a:rPr lang="es-ES" sz="2200" dirty="0">
                <a:solidFill>
                  <a:srgbClr val="53585D"/>
                </a:solidFill>
                <a:latin typeface="Century Gothic"/>
                <a:ea typeface="Century Gothic"/>
                <a:cs typeface="Century Gothic"/>
                <a:sym typeface="Century Gothic"/>
              </a:rPr>
              <a:t>Los datos que se comparten desde muchos países alrededor del mundo están disponibles a través del portal de datos </a:t>
            </a:r>
            <a:r>
              <a:rPr lang="en-US" sz="22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GEMStat</a:t>
            </a:r>
            <a:r>
              <a:rPr lang="en-US" sz="2200" b="0" i="0" u="none" strike="noStrike" cap="none" dirty="0">
                <a:solidFill>
                  <a:srgbClr val="53585D"/>
                </a:solidFill>
                <a:latin typeface="Century Gothic"/>
                <a:ea typeface="Century Gothic"/>
                <a:cs typeface="Century Gothic"/>
                <a:sym typeface="Century Gothic"/>
              </a:rPr>
              <a:t>.</a:t>
            </a:r>
            <a:endParaRPr sz="2200" b="0" i="0" u="none" strike="noStrike" cap="none" dirty="0">
              <a:solidFill>
                <a:srgbClr val="53585D"/>
              </a:solidFill>
              <a:latin typeface="Century Gothic"/>
              <a:ea typeface="Century Gothic"/>
              <a:cs typeface="Century Gothic"/>
              <a:sym typeface="Century Gothic"/>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Century Gothic"/>
              <a:ea typeface="Century Gothic"/>
              <a:cs typeface="Century Gothic"/>
              <a:sym typeface="Century Gothic"/>
            </a:endParaRPr>
          </a:p>
        </p:txBody>
      </p:sp>
      <p:pic>
        <p:nvPicPr>
          <p:cNvPr id="515" name="Google Shape;515;p55" descr="A screenshot of a computer&#10;&#10;Description automatically generated"/>
          <p:cNvPicPr preferRelativeResize="0"/>
          <p:nvPr/>
        </p:nvPicPr>
        <p:blipFill rotWithShape="1">
          <a:blip r:embed="rId4">
            <a:alphaModFix/>
          </a:blip>
          <a:srcRect/>
          <a:stretch/>
        </p:blipFill>
        <p:spPr>
          <a:xfrm>
            <a:off x="6722279" y="3800661"/>
            <a:ext cx="4594688" cy="2308989"/>
          </a:xfrm>
          <a:prstGeom prst="rect">
            <a:avLst/>
          </a:prstGeom>
          <a:noFill/>
          <a:ln>
            <a:noFill/>
          </a:ln>
          <a:effectLst>
            <a:outerShdw blurRad="50800" dist="38100" dir="2700000" algn="tl" rotWithShape="0">
              <a:srgbClr val="000000">
                <a:alpha val="40000"/>
              </a:srgbClr>
            </a:outerShdw>
          </a:effectLst>
        </p:spPr>
      </p:pic>
      <p:pic>
        <p:nvPicPr>
          <p:cNvPr id="516" name="Google Shape;516;p55" descr="A screenshot of a website&#10;&#10;Description automatically generated"/>
          <p:cNvPicPr preferRelativeResize="0"/>
          <p:nvPr/>
        </p:nvPicPr>
        <p:blipFill rotWithShape="1">
          <a:blip r:embed="rId5">
            <a:alphaModFix/>
          </a:blip>
          <a:srcRect/>
          <a:stretch/>
        </p:blipFill>
        <p:spPr>
          <a:xfrm>
            <a:off x="5966403" y="853292"/>
            <a:ext cx="4870532" cy="2635569"/>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6"/>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Portal de Datos del Agua GEMStat/</a:t>
            </a:r>
            <a:r>
              <a:rPr lang="en-US" dirty="0"/>
              <a:t>Water</a:t>
            </a:r>
            <a:br>
              <a:rPr lang="es-419" dirty="0"/>
            </a:br>
            <a:r>
              <a:rPr lang="es-419" sz="2000" b="0" u="sng" dirty="0">
                <a:solidFill>
                  <a:schemeClr val="hlink"/>
                </a:solidFill>
                <a:hlinkClick r:id="rId3"/>
              </a:rPr>
              <a:t>https://gemstat.bafg.de/applications/public.html?publicuser=PublicUser#gemstat/Stations</a:t>
            </a:r>
            <a:endParaRPr lang="es-419" dirty="0"/>
          </a:p>
        </p:txBody>
      </p:sp>
      <p:pic>
        <p:nvPicPr>
          <p:cNvPr id="522" name="Google Shape;522;p56" descr="A screenshot of a map&#10;&#10;Description automatically generated"/>
          <p:cNvPicPr preferRelativeResize="0"/>
          <p:nvPr/>
        </p:nvPicPr>
        <p:blipFill rotWithShape="1">
          <a:blip r:embed="rId4">
            <a:alphaModFix/>
          </a:blip>
          <a:srcRect/>
          <a:stretch/>
        </p:blipFill>
        <p:spPr>
          <a:xfrm>
            <a:off x="519113" y="1302011"/>
            <a:ext cx="5029200" cy="2554059"/>
          </a:xfrm>
          <a:prstGeom prst="rect">
            <a:avLst/>
          </a:prstGeom>
          <a:noFill/>
          <a:ln>
            <a:noFill/>
          </a:ln>
        </p:spPr>
      </p:pic>
      <p:pic>
        <p:nvPicPr>
          <p:cNvPr id="523" name="Google Shape;523;p56" descr="A screenshot of a graph&#10;&#10;Description automatically generated"/>
          <p:cNvPicPr preferRelativeResize="0"/>
          <p:nvPr/>
        </p:nvPicPr>
        <p:blipFill rotWithShape="1">
          <a:blip r:embed="rId5">
            <a:alphaModFix/>
          </a:blip>
          <a:srcRect/>
          <a:stretch/>
        </p:blipFill>
        <p:spPr>
          <a:xfrm>
            <a:off x="6415087" y="1377660"/>
            <a:ext cx="5029200" cy="2335530"/>
          </a:xfrm>
          <a:prstGeom prst="rect">
            <a:avLst/>
          </a:prstGeom>
          <a:noFill/>
          <a:ln w="9525" cap="flat" cmpd="sng">
            <a:solidFill>
              <a:schemeClr val="accent1"/>
            </a:solidFill>
            <a:prstDash val="solid"/>
            <a:round/>
            <a:headEnd type="none" w="sm" len="sm"/>
            <a:tailEnd type="none" w="sm" len="sm"/>
          </a:ln>
        </p:spPr>
      </p:pic>
      <p:cxnSp>
        <p:nvCxnSpPr>
          <p:cNvPr id="524" name="Google Shape;524;p56"/>
          <p:cNvCxnSpPr/>
          <p:nvPr/>
        </p:nvCxnSpPr>
        <p:spPr>
          <a:xfrm>
            <a:off x="3900488" y="3114675"/>
            <a:ext cx="2547937" cy="0"/>
          </a:xfrm>
          <a:prstGeom prst="straightConnector1">
            <a:avLst/>
          </a:prstGeom>
          <a:noFill/>
          <a:ln w="25400" cap="flat" cmpd="sng">
            <a:solidFill>
              <a:srgbClr val="FF0000"/>
            </a:solidFill>
            <a:prstDash val="solid"/>
            <a:round/>
            <a:headEnd type="none" w="sm" len="sm"/>
            <a:tailEnd type="triangle" w="med" len="med"/>
          </a:ln>
        </p:spPr>
      </p:cxnSp>
      <p:pic>
        <p:nvPicPr>
          <p:cNvPr id="525" name="Google Shape;525;p56" descr="A screenshot of a computer&#10;&#10;Description automatically generated"/>
          <p:cNvPicPr preferRelativeResize="0"/>
          <p:nvPr/>
        </p:nvPicPr>
        <p:blipFill rotWithShape="1">
          <a:blip r:embed="rId6">
            <a:alphaModFix/>
          </a:blip>
          <a:srcRect/>
          <a:stretch/>
        </p:blipFill>
        <p:spPr>
          <a:xfrm>
            <a:off x="6448425" y="3848622"/>
            <a:ext cx="5029200" cy="2361036"/>
          </a:xfrm>
          <a:prstGeom prst="rect">
            <a:avLst/>
          </a:prstGeom>
          <a:noFill/>
          <a:ln w="9525" cap="flat" cmpd="sng">
            <a:solidFill>
              <a:schemeClr val="accent1"/>
            </a:solidFill>
            <a:prstDash val="solid"/>
            <a:round/>
            <a:headEnd type="none" w="sm" len="sm"/>
            <a:tailEnd type="none" w="sm" len="sm"/>
          </a:ln>
        </p:spPr>
      </p:pic>
      <p:cxnSp>
        <p:nvCxnSpPr>
          <p:cNvPr id="526" name="Google Shape;526;p56"/>
          <p:cNvCxnSpPr/>
          <p:nvPr/>
        </p:nvCxnSpPr>
        <p:spPr>
          <a:xfrm>
            <a:off x="3033713" y="3314700"/>
            <a:ext cx="3481387" cy="1500188"/>
          </a:xfrm>
          <a:prstGeom prst="straightConnector1">
            <a:avLst/>
          </a:prstGeom>
          <a:noFill/>
          <a:ln w="25400" cap="flat" cmpd="sng">
            <a:solidFill>
              <a:schemeClr val="accent4"/>
            </a:solidFill>
            <a:prstDash val="solid"/>
            <a:round/>
            <a:headEnd type="none" w="sm" len="sm"/>
            <a:tailEnd type="triangle" w="med" len="med"/>
          </a:ln>
        </p:spPr>
      </p:cxnSp>
      <p:sp>
        <p:nvSpPr>
          <p:cNvPr id="527" name="Google Shape;527;p56"/>
          <p:cNvSpPr txBox="1"/>
          <p:nvPr/>
        </p:nvSpPr>
        <p:spPr>
          <a:xfrm>
            <a:off x="340519" y="4437665"/>
            <a:ext cx="6107906" cy="110795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53585D"/>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Cobertura no uniforme en el tiempo y cantidad limitada de parámetros de la calidad del agua disponibles.</a:t>
            </a:r>
            <a:endParaRPr lang="es-419"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7"/>
          <p:cNvSpPr txBox="1">
            <a:spLocks noGrp="1"/>
          </p:cNvSpPr>
          <p:nvPr>
            <p:ph type="title"/>
          </p:nvPr>
        </p:nvSpPr>
        <p:spPr>
          <a:xfrm>
            <a:off x="121443" y="471488"/>
            <a:ext cx="11949113" cy="531036"/>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n-US" i="0" dirty="0">
                <a:latin typeface="Century Gothic"/>
                <a:ea typeface="Century Gothic"/>
                <a:cs typeface="Century Gothic"/>
                <a:sym typeface="Century Gothic"/>
              </a:rPr>
              <a:t>The GLObal Reflectance community dataset for Imaging and optical sensing of Aquatic environments* (GLORIA) </a:t>
            </a:r>
            <a:br>
              <a:rPr lang="en-US" i="0" dirty="0">
                <a:solidFill>
                  <a:srgbClr val="222222"/>
                </a:solidFill>
                <a:latin typeface="Century Gothic"/>
                <a:ea typeface="Century Gothic"/>
                <a:cs typeface="Century Gothic"/>
                <a:sym typeface="Century Gothic"/>
              </a:rPr>
            </a:br>
            <a:endParaRPr dirty="0">
              <a:latin typeface="Century Gothic"/>
              <a:ea typeface="Century Gothic"/>
              <a:cs typeface="Century Gothic"/>
              <a:sym typeface="Century Gothic"/>
            </a:endParaRPr>
          </a:p>
        </p:txBody>
      </p:sp>
      <p:sp>
        <p:nvSpPr>
          <p:cNvPr id="533" name="Google Shape;533;p57"/>
          <p:cNvSpPr txBox="1"/>
          <p:nvPr/>
        </p:nvSpPr>
        <p:spPr>
          <a:xfrm>
            <a:off x="764975" y="5237661"/>
            <a:ext cx="106620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baseline="30000" dirty="0">
                <a:solidFill>
                  <a:srgbClr val="53585D"/>
                </a:solidFill>
                <a:latin typeface="Century Gothic"/>
                <a:ea typeface="Century Gothic"/>
                <a:cs typeface="Century Gothic"/>
                <a:sym typeface="Century Gothic"/>
              </a:rPr>
              <a:t>1</a:t>
            </a:r>
            <a:r>
              <a:rPr lang="en-US" sz="1200" b="0" i="0" u="none" strike="noStrike" cap="none" dirty="0">
                <a:solidFill>
                  <a:srgbClr val="53585D"/>
                </a:solidFill>
                <a:latin typeface="Century Gothic"/>
                <a:ea typeface="Century Gothic"/>
                <a:cs typeface="Century Gothic"/>
                <a:sym typeface="Century Gothic"/>
              </a:rPr>
              <a:t>Lehmann, M.K., Gurlin, D., Pahlevan, N. </a:t>
            </a:r>
            <a:r>
              <a:rPr lang="en-US" sz="1200" b="0" i="1" u="none" strike="noStrike" cap="none" dirty="0">
                <a:solidFill>
                  <a:srgbClr val="53585D"/>
                </a:solidFill>
                <a:latin typeface="Century Gothic"/>
                <a:ea typeface="Century Gothic"/>
                <a:cs typeface="Century Gothic"/>
                <a:sym typeface="Century Gothic"/>
              </a:rPr>
              <a:t>et al.</a:t>
            </a:r>
            <a:r>
              <a:rPr lang="en-US" sz="1200" b="0" i="0" u="none" strike="noStrike" cap="none" dirty="0">
                <a:solidFill>
                  <a:srgbClr val="53585D"/>
                </a:solidFill>
                <a:latin typeface="Century Gothic"/>
                <a:ea typeface="Century Gothic"/>
                <a:cs typeface="Century Gothic"/>
                <a:sym typeface="Century Gothic"/>
              </a:rPr>
              <a:t> GLORIA - A globally representative hyperspectral </a:t>
            </a:r>
            <a:r>
              <a:rPr lang="en-US" sz="1200" b="0" i="1" u="none" strike="noStrike" cap="none" dirty="0">
                <a:solidFill>
                  <a:srgbClr val="53585D"/>
                </a:solidFill>
                <a:latin typeface="Century Gothic"/>
                <a:ea typeface="Century Gothic"/>
                <a:cs typeface="Century Gothic"/>
                <a:sym typeface="Century Gothic"/>
              </a:rPr>
              <a:t>in situ</a:t>
            </a:r>
            <a:r>
              <a:rPr lang="en-US" sz="1200" b="0" i="0" u="none" strike="noStrike" cap="none" dirty="0">
                <a:solidFill>
                  <a:srgbClr val="53585D"/>
                </a:solidFill>
                <a:latin typeface="Century Gothic"/>
                <a:ea typeface="Century Gothic"/>
                <a:cs typeface="Century Gothic"/>
                <a:sym typeface="Century Gothic"/>
              </a:rPr>
              <a:t> dataset for optical sensing of water quality. </a:t>
            </a:r>
            <a:r>
              <a:rPr lang="en-US" sz="1200" b="0" i="1" u="none" strike="noStrike" cap="none" dirty="0">
                <a:solidFill>
                  <a:srgbClr val="53585D"/>
                </a:solidFill>
                <a:latin typeface="Century Gothic"/>
                <a:ea typeface="Century Gothic"/>
                <a:cs typeface="Century Gothic"/>
                <a:sym typeface="Century Gothic"/>
              </a:rPr>
              <a:t>Sci Data</a:t>
            </a:r>
            <a:r>
              <a:rPr lang="en-US" sz="1200" b="0" i="0" u="none" strike="noStrike" cap="none" dirty="0">
                <a:solidFill>
                  <a:srgbClr val="53585D"/>
                </a:solidFill>
                <a:latin typeface="Century Gothic"/>
                <a:ea typeface="Century Gothic"/>
                <a:cs typeface="Century Gothic"/>
                <a:sym typeface="Century Gothic"/>
              </a:rPr>
              <a:t> </a:t>
            </a:r>
            <a:r>
              <a:rPr lang="en-US" sz="1200" b="1" i="0" u="none" strike="noStrike" cap="none" dirty="0">
                <a:solidFill>
                  <a:srgbClr val="53585D"/>
                </a:solidFill>
                <a:latin typeface="Century Gothic"/>
                <a:ea typeface="Century Gothic"/>
                <a:cs typeface="Century Gothic"/>
                <a:sym typeface="Century Gothic"/>
              </a:rPr>
              <a:t>10</a:t>
            </a:r>
            <a:r>
              <a:rPr lang="en-US" sz="1200" b="0" i="0" u="none" strike="noStrike" cap="none" dirty="0">
                <a:solidFill>
                  <a:srgbClr val="53585D"/>
                </a:solidFill>
                <a:latin typeface="Century Gothic"/>
                <a:ea typeface="Century Gothic"/>
                <a:cs typeface="Century Gothic"/>
                <a:sym typeface="Century Gothic"/>
              </a:rPr>
              <a:t>, 100 (2023). https://doi.org/10.1038/s41597-023-01973-y</a:t>
            </a:r>
            <a:endParaRPr sz="1200" b="0" i="0" u="none" strike="noStrike" cap="none" dirty="0">
              <a:solidFill>
                <a:srgbClr val="53585D"/>
              </a:solidFill>
              <a:latin typeface="Century Gothic"/>
              <a:ea typeface="Century Gothic"/>
              <a:cs typeface="Century Gothic"/>
              <a:sym typeface="Century Gothic"/>
            </a:endParaRPr>
          </a:p>
        </p:txBody>
      </p:sp>
      <p:sp>
        <p:nvSpPr>
          <p:cNvPr id="534" name="Google Shape;534;p57"/>
          <p:cNvSpPr txBox="1"/>
          <p:nvPr/>
        </p:nvSpPr>
        <p:spPr>
          <a:xfrm>
            <a:off x="654627" y="1363077"/>
            <a:ext cx="10374734" cy="3816389"/>
          </a:xfrm>
          <a:prstGeom prst="rect">
            <a:avLst/>
          </a:prstGeom>
          <a:noFill/>
          <a:ln>
            <a:noFill/>
          </a:ln>
        </p:spPr>
        <p:txBody>
          <a:bodyPr spcFirstLastPara="1" wrap="square" lIns="91425" tIns="45700" rIns="91425" bIns="45700" anchor="t" anchorCtr="0">
            <a:spAutoFit/>
          </a:bodyPr>
          <a:lstStyle/>
          <a:p>
            <a:pPr marL="342900" lvl="0" indent="-342900">
              <a:buClr>
                <a:srgbClr val="53585D"/>
              </a:buClr>
              <a:buSzPts val="2200"/>
              <a:buFont typeface="Arial"/>
              <a:buChar char="•"/>
            </a:pPr>
            <a:r>
              <a:rPr lang="en-US" sz="2200" b="0" i="0" u="none" strike="noStrike" cap="none" dirty="0">
                <a:solidFill>
                  <a:srgbClr val="53585D"/>
                </a:solidFill>
                <a:latin typeface="Century Gothic"/>
                <a:ea typeface="Century Gothic"/>
                <a:cs typeface="Century Gothic"/>
                <a:sym typeface="Century Gothic"/>
              </a:rPr>
              <a:t>GLORIA </a:t>
            </a:r>
            <a:r>
              <a:rPr lang="es-ES" sz="2200" dirty="0">
                <a:solidFill>
                  <a:srgbClr val="53585D"/>
                </a:solidFill>
                <a:latin typeface="Century Gothic"/>
                <a:ea typeface="Century Gothic"/>
                <a:cs typeface="Century Gothic"/>
                <a:sym typeface="Century Gothic"/>
              </a:rPr>
              <a:t>es un conjunto de datos de reflectancia hiperespectrales recopilados de 450 cuerpos de agua en todo el mundo</a:t>
            </a:r>
            <a:r>
              <a:rPr lang="en-US" sz="2200" b="0" i="0" u="none" strike="noStrike" cap="none" baseline="30000" dirty="0">
                <a:solidFill>
                  <a:srgbClr val="53585D"/>
                </a:solidFill>
                <a:latin typeface="Century Gothic"/>
                <a:ea typeface="Century Gothic"/>
                <a:cs typeface="Century Gothic"/>
                <a:sym typeface="Century Gothic"/>
              </a:rPr>
              <a:t>1</a:t>
            </a:r>
            <a:r>
              <a:rPr lang="en-US" sz="2200" b="0" i="0" u="none" strike="noStrike" cap="none" dirty="0">
                <a:solidFill>
                  <a:srgbClr val="53585D"/>
                </a:solidFill>
                <a:latin typeface="Century Gothic"/>
                <a:ea typeface="Century Gothic"/>
                <a:cs typeface="Century Gothic"/>
                <a:sym typeface="Century Gothic"/>
              </a:rPr>
              <a:t>.</a:t>
            </a:r>
            <a:endParaRPr sz="2200" b="0" i="0" u="none" strike="noStrike" cap="none" dirty="0">
              <a:solidFill>
                <a:srgbClr val="53585D"/>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53585D"/>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Junto con </a:t>
            </a:r>
            <a:r>
              <a:rPr lang="es-419" sz="2200" dirty="0">
                <a:solidFill>
                  <a:srgbClr val="53585D"/>
                </a:solidFill>
                <a:latin typeface="Century Gothic"/>
                <a:ea typeface="Century Gothic"/>
                <a:cs typeface="Century Gothic"/>
                <a:sym typeface="Century Gothic"/>
              </a:rPr>
              <a:t>datos de reflectancia, se proporciona por lo menos una </a:t>
            </a:r>
            <a:r>
              <a:rPr lang="es-419" sz="2200" b="1" dirty="0">
                <a:solidFill>
                  <a:srgbClr val="53585D"/>
                </a:solidFill>
                <a:latin typeface="Century Gothic"/>
                <a:ea typeface="Century Gothic"/>
                <a:cs typeface="Century Gothic"/>
                <a:sym typeface="Century Gothic"/>
              </a:rPr>
              <a:t>medición de la calidad del agua colocalizada</a:t>
            </a:r>
            <a:r>
              <a:rPr lang="es-419" sz="2200" b="0" i="0" u="none" strike="noStrike" cap="none" dirty="0">
                <a:solidFill>
                  <a:srgbClr val="53585D"/>
                </a:solidFill>
                <a:latin typeface="Century Gothic"/>
                <a:ea typeface="Century Gothic"/>
                <a:cs typeface="Century Gothic"/>
                <a:sym typeface="Century Gothic"/>
              </a:rPr>
              <a:t> de clorofila </a:t>
            </a:r>
            <a:r>
              <a:rPr lang="es-419" sz="2200" b="0" i="1" u="none" strike="noStrike" cap="none" dirty="0">
                <a:solidFill>
                  <a:srgbClr val="53585D"/>
                </a:solidFill>
                <a:latin typeface="Century Gothic"/>
                <a:ea typeface="Century Gothic"/>
                <a:cs typeface="Century Gothic"/>
                <a:sym typeface="Century Gothic"/>
              </a:rPr>
              <a:t>a (Chla)</a:t>
            </a:r>
            <a:r>
              <a:rPr lang="es-419" sz="2200" b="0" i="0" u="none" strike="noStrike" cap="none" dirty="0">
                <a:solidFill>
                  <a:srgbClr val="53585D"/>
                </a:solidFill>
                <a:latin typeface="Century Gothic"/>
                <a:ea typeface="Century Gothic"/>
                <a:cs typeface="Century Gothic"/>
                <a:sym typeface="Century Gothic"/>
              </a:rPr>
              <a:t>, solidos en suspensión totales (TSS), absorción por sustancias disueltas y profundidad de Secchi.</a:t>
            </a:r>
          </a:p>
          <a:p>
            <a:pPr marL="342900" marR="0" lvl="0" indent="-342900" algn="l" rtl="0">
              <a:lnSpc>
                <a:spcPct val="100000"/>
              </a:lnSpc>
              <a:spcBef>
                <a:spcPts val="0"/>
              </a:spcBef>
              <a:spcAft>
                <a:spcPts val="0"/>
              </a:spcAft>
              <a:buClr>
                <a:srgbClr val="53585D"/>
              </a:buClr>
              <a:buSzPts val="2200"/>
              <a:buFont typeface="Arial"/>
              <a:buChar char="•"/>
            </a:pPr>
            <a:r>
              <a:rPr lang="es-419" sz="2200" dirty="0">
                <a:solidFill>
                  <a:srgbClr val="53585D"/>
                </a:solidFill>
                <a:latin typeface="Century Gothic"/>
                <a:ea typeface="Century Gothic"/>
                <a:cs typeface="Century Gothic"/>
                <a:sym typeface="Century Gothic"/>
              </a:rPr>
              <a:t>Estos datos son la contribución de investigadores de 59 instituciones alrededor del mundo</a:t>
            </a:r>
            <a:r>
              <a:rPr lang="es-419" sz="2200" b="0" i="0" u="none" strike="noStrike" cap="none" dirty="0">
                <a:solidFill>
                  <a:srgbClr val="53585D"/>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53585D"/>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La recolección de datos comenzó en 1990 y la campaña de muestreo ha sido constante desde el a</a:t>
            </a:r>
            <a:r>
              <a:rPr lang="es-419" sz="2200" dirty="0">
                <a:solidFill>
                  <a:srgbClr val="53585D"/>
                </a:solidFill>
                <a:latin typeface="Century Gothic"/>
                <a:ea typeface="Century Gothic"/>
                <a:cs typeface="Century Gothic"/>
                <a:sym typeface="Century Gothic"/>
              </a:rPr>
              <a:t>ño</a:t>
            </a:r>
            <a:r>
              <a:rPr lang="es-419" sz="2200" b="0" i="0" u="none" strike="noStrike" cap="none" dirty="0">
                <a:solidFill>
                  <a:srgbClr val="53585D"/>
                </a:solidFill>
                <a:latin typeface="Century Gothic"/>
                <a:ea typeface="Century Gothic"/>
                <a:cs typeface="Century Gothic"/>
                <a:sym typeface="Century Gothic"/>
              </a:rPr>
              <a:t> 2001</a:t>
            </a:r>
            <a:r>
              <a:rPr lang="en-US" sz="2200" b="0" i="0" u="none" strike="noStrike" cap="none" dirty="0">
                <a:solidFill>
                  <a:srgbClr val="53585D"/>
                </a:solidFill>
                <a:latin typeface="Century Gothic"/>
                <a:ea typeface="Century Gothic"/>
                <a:cs typeface="Century Gothic"/>
                <a:sym typeface="Century Gothic"/>
              </a:rPr>
              <a:t>. </a:t>
            </a:r>
            <a:endParaRPr sz="2200" b="0" i="0" u="none" strike="noStrike" cap="none" dirty="0">
              <a:solidFill>
                <a:srgbClr val="53585D"/>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53585D"/>
              </a:buClr>
              <a:buSzPts val="2200"/>
              <a:buFont typeface="Arial"/>
              <a:buNone/>
            </a:pPr>
            <a:endParaRPr sz="2200" b="0" i="0" u="none" strike="noStrike" cap="none" dirty="0">
              <a:solidFill>
                <a:srgbClr val="222222"/>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AB6A4695-9CD9-4E90-B8BD-C9AF62F9A17F}"/>
              </a:ext>
            </a:extLst>
          </p:cNvPr>
          <p:cNvSpPr txBox="1"/>
          <p:nvPr/>
        </p:nvSpPr>
        <p:spPr>
          <a:xfrm>
            <a:off x="2261937" y="6112042"/>
            <a:ext cx="7988968" cy="523220"/>
          </a:xfrm>
          <a:prstGeom prst="rect">
            <a:avLst/>
          </a:prstGeom>
          <a:noFill/>
        </p:spPr>
        <p:txBody>
          <a:bodyPr wrap="square" rtlCol="0">
            <a:spAutoFit/>
          </a:bodyPr>
          <a:lstStyle/>
          <a:p>
            <a:r>
              <a:rPr lang="en-US" dirty="0"/>
              <a:t>*</a:t>
            </a:r>
            <a:r>
              <a:rPr lang="es-ES" dirty="0"/>
              <a:t>El conjunto de datos de la comunidad global de reflectancia para imágenes y detección óptica de entornos acuáticos</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58"/>
          <p:cNvSpPr txBox="1">
            <a:spLocks noGrp="1"/>
          </p:cNvSpPr>
          <p:nvPr>
            <p:ph type="title"/>
          </p:nvPr>
        </p:nvSpPr>
        <p:spPr>
          <a:xfrm>
            <a:off x="242887" y="332433"/>
            <a:ext cx="11949113" cy="531036"/>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Mediciones de Muestras de Agua </a:t>
            </a:r>
            <a:r>
              <a:rPr lang="en-US" i="1" dirty="0">
                <a:latin typeface="Century Gothic"/>
                <a:ea typeface="Century Gothic"/>
                <a:cs typeface="Century Gothic"/>
                <a:sym typeface="Century Gothic"/>
              </a:rPr>
              <a:t>In Situ </a:t>
            </a:r>
            <a:r>
              <a:rPr lang="en-US" i="0" dirty="0">
                <a:latin typeface="Century Gothic"/>
                <a:ea typeface="Century Gothic"/>
                <a:cs typeface="Century Gothic"/>
                <a:sym typeface="Century Gothic"/>
              </a:rPr>
              <a:t>para GLORIA</a:t>
            </a:r>
            <a:endParaRPr dirty="0">
              <a:latin typeface="Century Gothic"/>
              <a:ea typeface="Century Gothic"/>
              <a:cs typeface="Century Gothic"/>
              <a:sym typeface="Century Gothic"/>
            </a:endParaRPr>
          </a:p>
        </p:txBody>
      </p:sp>
      <p:sp>
        <p:nvSpPr>
          <p:cNvPr id="540" name="Google Shape;540;p58"/>
          <p:cNvSpPr txBox="1"/>
          <p:nvPr/>
        </p:nvSpPr>
        <p:spPr>
          <a:xfrm>
            <a:off x="1064900" y="6009548"/>
            <a:ext cx="106620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53585D"/>
                </a:solidFill>
                <a:latin typeface="Century Gothic"/>
                <a:ea typeface="Century Gothic"/>
                <a:cs typeface="Century Gothic"/>
                <a:sym typeface="Century Gothic"/>
              </a:rPr>
              <a:t>Lehmann, M.K., Gurlin, D., Pahlevan, N. </a:t>
            </a:r>
            <a:r>
              <a:rPr lang="en-US" sz="1200" b="0" i="1" u="none" strike="noStrike" cap="none" dirty="0">
                <a:solidFill>
                  <a:srgbClr val="53585D"/>
                </a:solidFill>
                <a:latin typeface="Century Gothic"/>
                <a:ea typeface="Century Gothic"/>
                <a:cs typeface="Century Gothic"/>
                <a:sym typeface="Century Gothic"/>
              </a:rPr>
              <a:t>et al.</a:t>
            </a:r>
            <a:r>
              <a:rPr lang="en-US" sz="1200" b="0" i="0" u="none" strike="noStrike" cap="none" dirty="0">
                <a:solidFill>
                  <a:srgbClr val="53585D"/>
                </a:solidFill>
                <a:latin typeface="Century Gothic"/>
                <a:ea typeface="Century Gothic"/>
                <a:cs typeface="Century Gothic"/>
                <a:sym typeface="Century Gothic"/>
              </a:rPr>
              <a:t> GLORIA - A globally representative hyperspectral </a:t>
            </a:r>
            <a:r>
              <a:rPr lang="en-US" sz="1200" b="0" i="1" u="none" strike="noStrike" cap="none" dirty="0">
                <a:solidFill>
                  <a:srgbClr val="53585D"/>
                </a:solidFill>
                <a:latin typeface="Century Gothic"/>
                <a:ea typeface="Century Gothic"/>
                <a:cs typeface="Century Gothic"/>
                <a:sym typeface="Century Gothic"/>
              </a:rPr>
              <a:t>in situ</a:t>
            </a:r>
            <a:r>
              <a:rPr lang="en-US" sz="1200" b="0" i="0" u="none" strike="noStrike" cap="none" dirty="0">
                <a:solidFill>
                  <a:srgbClr val="53585D"/>
                </a:solidFill>
                <a:latin typeface="Century Gothic"/>
                <a:ea typeface="Century Gothic"/>
                <a:cs typeface="Century Gothic"/>
                <a:sym typeface="Century Gothic"/>
              </a:rPr>
              <a:t> dataset for optical sensing of water quality. </a:t>
            </a:r>
            <a:r>
              <a:rPr lang="en-US" sz="1200" b="0" i="1" u="none" strike="noStrike" cap="none" dirty="0">
                <a:solidFill>
                  <a:srgbClr val="53585D"/>
                </a:solidFill>
                <a:latin typeface="Century Gothic"/>
                <a:ea typeface="Century Gothic"/>
                <a:cs typeface="Century Gothic"/>
                <a:sym typeface="Century Gothic"/>
              </a:rPr>
              <a:t>Sci Data</a:t>
            </a:r>
            <a:r>
              <a:rPr lang="en-US" sz="1200" b="0" i="0" u="none" strike="noStrike" cap="none" dirty="0">
                <a:solidFill>
                  <a:srgbClr val="53585D"/>
                </a:solidFill>
                <a:latin typeface="Century Gothic"/>
                <a:ea typeface="Century Gothic"/>
                <a:cs typeface="Century Gothic"/>
                <a:sym typeface="Century Gothic"/>
              </a:rPr>
              <a:t> </a:t>
            </a:r>
            <a:r>
              <a:rPr lang="en-US" sz="1200" b="1" i="0" u="none" strike="noStrike" cap="none" dirty="0">
                <a:solidFill>
                  <a:srgbClr val="53585D"/>
                </a:solidFill>
                <a:latin typeface="Century Gothic"/>
                <a:ea typeface="Century Gothic"/>
                <a:cs typeface="Century Gothic"/>
                <a:sym typeface="Century Gothic"/>
              </a:rPr>
              <a:t>10</a:t>
            </a:r>
            <a:r>
              <a:rPr lang="en-US" sz="1200" b="0" i="0" u="none" strike="noStrike" cap="none" dirty="0">
                <a:solidFill>
                  <a:srgbClr val="53585D"/>
                </a:solidFill>
                <a:latin typeface="Century Gothic"/>
                <a:ea typeface="Century Gothic"/>
                <a:cs typeface="Century Gothic"/>
                <a:sym typeface="Century Gothic"/>
              </a:rPr>
              <a:t>, 100 (2023). </a:t>
            </a:r>
            <a:r>
              <a:rPr lang="en-US" sz="12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https://doi.org/10.1038/s41597-023-01973-y</a:t>
            </a:r>
            <a:r>
              <a:rPr lang="en-US" sz="1200" b="0" i="0" u="none" strike="noStrike" cap="none" dirty="0">
                <a:solidFill>
                  <a:srgbClr val="5496AD"/>
                </a:solidFill>
                <a:latin typeface="Century Gothic"/>
                <a:ea typeface="Century Gothic"/>
                <a:cs typeface="Century Gothic"/>
                <a:sym typeface="Century Gothic"/>
              </a:rPr>
              <a:t> </a:t>
            </a:r>
            <a:endParaRPr sz="1200" b="0" i="0" u="none" strike="noStrike" cap="none" dirty="0">
              <a:solidFill>
                <a:srgbClr val="5496AD"/>
              </a:solidFill>
              <a:latin typeface="Century Gothic"/>
              <a:ea typeface="Century Gothic"/>
              <a:cs typeface="Century Gothic"/>
              <a:sym typeface="Century Gothic"/>
            </a:endParaRPr>
          </a:p>
        </p:txBody>
      </p:sp>
      <p:sp>
        <p:nvSpPr>
          <p:cNvPr id="541" name="Google Shape;541;p58"/>
          <p:cNvSpPr txBox="1"/>
          <p:nvPr/>
        </p:nvSpPr>
        <p:spPr>
          <a:xfrm>
            <a:off x="242887" y="920031"/>
            <a:ext cx="6743702" cy="5221902"/>
          </a:xfrm>
          <a:prstGeom prst="rect">
            <a:avLst/>
          </a:prstGeom>
          <a:noFill/>
          <a:ln>
            <a:noFill/>
          </a:ln>
        </p:spPr>
        <p:txBody>
          <a:bodyPr spcFirstLastPara="1" wrap="square" lIns="91425" tIns="45700" rIns="91425" bIns="45700" anchor="t" anchorCtr="0">
            <a:spAutoFit/>
          </a:bodyPr>
          <a:lstStyle/>
          <a:p>
            <a:pPr marL="342900" marR="0" lvl="0" indent="-342900" algn="l" rtl="0">
              <a:lnSpc>
                <a:spcPts val="2600"/>
              </a:lnSpc>
              <a:spcBef>
                <a:spcPts val="0"/>
              </a:spcBef>
              <a:spcAft>
                <a:spcPts val="0"/>
              </a:spcAft>
              <a:buClr>
                <a:srgbClr val="000000"/>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Se analizaron muestras de agua y se determinó el nivel de Chl</a:t>
            </a:r>
            <a:r>
              <a:rPr lang="es-419" sz="2200" b="0" i="1" u="none" strike="noStrike" cap="none" dirty="0">
                <a:solidFill>
                  <a:srgbClr val="53585D"/>
                </a:solidFill>
                <a:latin typeface="Century Gothic"/>
                <a:ea typeface="Century Gothic"/>
                <a:cs typeface="Century Gothic"/>
                <a:sym typeface="Century Gothic"/>
              </a:rPr>
              <a:t>a</a:t>
            </a:r>
            <a:r>
              <a:rPr lang="es-419" sz="2200" b="0" i="0" u="none" strike="noStrike" cap="none" dirty="0">
                <a:solidFill>
                  <a:srgbClr val="53585D"/>
                </a:solidFill>
                <a:latin typeface="Century Gothic"/>
                <a:ea typeface="Century Gothic"/>
                <a:cs typeface="Century Gothic"/>
                <a:sym typeface="Century Gothic"/>
              </a:rPr>
              <a:t>, TSS y </a:t>
            </a:r>
            <a:r>
              <a:rPr lang="es-419" sz="2200" b="0" i="1" u="none" strike="noStrike" cap="none" dirty="0">
                <a:solidFill>
                  <a:srgbClr val="53585D"/>
                </a:solidFill>
                <a:latin typeface="Century Gothic"/>
                <a:ea typeface="Century Gothic"/>
                <a:cs typeface="Century Gothic"/>
                <a:sym typeface="Century Gothic"/>
              </a:rPr>
              <a:t>a</a:t>
            </a:r>
            <a:r>
              <a:rPr lang="es-419" sz="2200" b="0" i="0" u="none" strike="noStrike" cap="none" baseline="-25000" dirty="0">
                <a:solidFill>
                  <a:srgbClr val="53585D"/>
                </a:solidFill>
                <a:latin typeface="Century Gothic"/>
                <a:ea typeface="Century Gothic"/>
                <a:cs typeface="Century Gothic"/>
                <a:sym typeface="Century Gothic"/>
              </a:rPr>
              <a:t>CDOM</a:t>
            </a:r>
            <a:r>
              <a:rPr lang="es-419" sz="2200" b="0" i="0" u="none" strike="noStrike" cap="none" dirty="0">
                <a:solidFill>
                  <a:srgbClr val="53585D"/>
                </a:solidFill>
                <a:latin typeface="Century Gothic"/>
                <a:ea typeface="Century Gothic"/>
                <a:cs typeface="Century Gothic"/>
                <a:sym typeface="Century Gothic"/>
              </a:rPr>
              <a:t>(440) usando métodos de laboratorio </a:t>
            </a:r>
            <a:r>
              <a:rPr lang="es-419" sz="2200" dirty="0">
                <a:solidFill>
                  <a:srgbClr val="53585D"/>
                </a:solidFill>
                <a:latin typeface="Century Gothic"/>
                <a:ea typeface="Century Gothic"/>
                <a:cs typeface="Century Gothic"/>
                <a:sym typeface="Century Gothic"/>
              </a:rPr>
              <a:t>de alta precisión establecidos</a:t>
            </a:r>
            <a:r>
              <a:rPr lang="es-419" sz="2200" b="0" i="0" u="none" strike="noStrike" cap="none" dirty="0">
                <a:solidFill>
                  <a:srgbClr val="53585D"/>
                </a:solidFill>
                <a:latin typeface="Century Gothic"/>
                <a:ea typeface="Century Gothic"/>
                <a:cs typeface="Century Gothic"/>
                <a:sym typeface="Century Gothic"/>
              </a:rPr>
              <a:t>. </a:t>
            </a:r>
            <a:endParaRPr lang="es-419" sz="800" b="0" i="0" u="none" strike="noStrike" cap="none" dirty="0">
              <a:solidFill>
                <a:srgbClr val="53585D"/>
              </a:solidFill>
              <a:latin typeface="Century Gothic"/>
              <a:ea typeface="Century Gothic"/>
              <a:cs typeface="Century Gothic"/>
              <a:sym typeface="Century Gothic"/>
            </a:endParaRPr>
          </a:p>
          <a:p>
            <a:pPr marL="342900" marR="0" lvl="0" indent="-342900" algn="l" rtl="0">
              <a:lnSpc>
                <a:spcPts val="2600"/>
              </a:lnSpc>
              <a:spcBef>
                <a:spcPts val="1200"/>
              </a:spcBef>
              <a:spcAft>
                <a:spcPts val="0"/>
              </a:spcAft>
              <a:buClr>
                <a:srgbClr val="000000"/>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Se determinó la profundidad de Secchi mediante un observador que sumergió un disco blanco y negro con un diámetro de 20 o 30 cm en el agua. La profundidad a la cual el disco dejó de ser visible se anotó como la profundidad de Secchi.</a:t>
            </a:r>
            <a:endParaRPr lang="es-419" sz="800" b="0" i="0" u="none" strike="noStrike" cap="none" dirty="0">
              <a:solidFill>
                <a:srgbClr val="53585D"/>
              </a:solidFill>
              <a:latin typeface="Century Gothic"/>
              <a:ea typeface="Century Gothic"/>
              <a:cs typeface="Century Gothic"/>
              <a:sym typeface="Century Gothic"/>
            </a:endParaRPr>
          </a:p>
          <a:p>
            <a:pPr marL="342900" marR="0" lvl="0" indent="-342900" algn="l" rtl="0">
              <a:lnSpc>
                <a:spcPts val="2600"/>
              </a:lnSpc>
              <a:spcBef>
                <a:spcPts val="1200"/>
              </a:spcBef>
              <a:spcAft>
                <a:spcPts val="0"/>
              </a:spcAft>
              <a:buClr>
                <a:srgbClr val="000000"/>
              </a:buClr>
              <a:buSzPts val="2200"/>
              <a:buFont typeface="Arial"/>
              <a:buChar char="•"/>
            </a:pPr>
            <a:r>
              <a:rPr lang="es-419" sz="2200" spc="-60" dirty="0">
                <a:solidFill>
                  <a:srgbClr val="53585D"/>
                </a:solidFill>
                <a:latin typeface="Century Gothic"/>
                <a:ea typeface="Century Gothic"/>
                <a:cs typeface="Century Gothic"/>
                <a:sym typeface="Century Gothic"/>
              </a:rPr>
              <a:t>La recolección de datos comenzó en </a:t>
            </a:r>
            <a:r>
              <a:rPr lang="es-419" sz="2200" b="0" i="0" u="none" strike="noStrike" cap="none" spc="-60" dirty="0">
                <a:solidFill>
                  <a:srgbClr val="53585D"/>
                </a:solidFill>
                <a:latin typeface="Century Gothic"/>
                <a:ea typeface="Century Gothic"/>
                <a:cs typeface="Century Gothic"/>
                <a:sym typeface="Century Gothic"/>
              </a:rPr>
              <a:t>1990 pero </a:t>
            </a:r>
            <a:r>
              <a:rPr lang="es-419" sz="2200" b="0" i="0" u="none" strike="noStrike" cap="none" dirty="0">
                <a:solidFill>
                  <a:srgbClr val="53585D"/>
                </a:solidFill>
                <a:latin typeface="Century Gothic"/>
                <a:ea typeface="Century Gothic"/>
                <a:cs typeface="Century Gothic"/>
                <a:sym typeface="Century Gothic"/>
              </a:rPr>
              <a:t>se volvió m</a:t>
            </a:r>
            <a:r>
              <a:rPr lang="es-419" sz="2200" dirty="0">
                <a:solidFill>
                  <a:srgbClr val="53585D"/>
                </a:solidFill>
                <a:latin typeface="Century Gothic"/>
                <a:ea typeface="Century Gothic"/>
                <a:cs typeface="Century Gothic"/>
                <a:sym typeface="Century Gothic"/>
              </a:rPr>
              <a:t>ás establecida después del </a:t>
            </a:r>
            <a:r>
              <a:rPr lang="es-419" sz="2200" b="0" i="0" u="none" strike="noStrike" cap="none" dirty="0">
                <a:solidFill>
                  <a:srgbClr val="53585D"/>
                </a:solidFill>
                <a:latin typeface="Century Gothic"/>
                <a:ea typeface="Century Gothic"/>
                <a:cs typeface="Century Gothic"/>
                <a:sym typeface="Century Gothic"/>
              </a:rPr>
              <a:t>2002.</a:t>
            </a:r>
            <a:endParaRPr lang="es-419" sz="800" b="0" i="0" u="none" strike="noStrike" cap="none" dirty="0">
              <a:solidFill>
                <a:srgbClr val="53585D"/>
              </a:solidFill>
              <a:latin typeface="Century Gothic"/>
              <a:ea typeface="Century Gothic"/>
              <a:cs typeface="Century Gothic"/>
              <a:sym typeface="Century Gothic"/>
            </a:endParaRPr>
          </a:p>
          <a:p>
            <a:pPr marL="342900" marR="0" lvl="0" indent="-342900" algn="l" rtl="0">
              <a:lnSpc>
                <a:spcPts val="2600"/>
              </a:lnSpc>
              <a:spcBef>
                <a:spcPts val="1200"/>
              </a:spcBef>
              <a:spcAft>
                <a:spcPts val="0"/>
              </a:spcAft>
              <a:buClr>
                <a:srgbClr val="000000"/>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Algunos datos de la </a:t>
            </a:r>
            <a:r>
              <a:rPr lang="es-419" sz="2200" dirty="0">
                <a:solidFill>
                  <a:srgbClr val="53585D"/>
                </a:solidFill>
                <a:latin typeface="Century Gothic"/>
                <a:ea typeface="Century Gothic"/>
                <a:cs typeface="Century Gothic"/>
                <a:sym typeface="Century Gothic"/>
              </a:rPr>
              <a:t>CA de aguas interiores están incluidos e</a:t>
            </a:r>
            <a:r>
              <a:rPr lang="es-419" sz="2200" b="0" i="0" u="none" strike="noStrike" cap="none" dirty="0">
                <a:solidFill>
                  <a:srgbClr val="53585D"/>
                </a:solidFill>
                <a:latin typeface="Century Gothic"/>
                <a:ea typeface="Century Gothic"/>
                <a:cs typeface="Century Gothic"/>
                <a:sym typeface="Century Gothic"/>
              </a:rPr>
              <a:t>n GLORIA.</a:t>
            </a:r>
            <a:endParaRPr lang="es-419" sz="1400" b="0" i="0" u="none" strike="noStrike" cap="none" dirty="0">
              <a:solidFill>
                <a:srgbClr val="000000"/>
              </a:solidFill>
              <a:latin typeface="Arial"/>
              <a:ea typeface="Arial"/>
              <a:cs typeface="Arial"/>
              <a:sym typeface="Arial"/>
            </a:endParaRPr>
          </a:p>
        </p:txBody>
      </p:sp>
      <p:pic>
        <p:nvPicPr>
          <p:cNvPr id="542" name="Google Shape;542;p58" descr="A map of the world with different colored graphs&#10;&#10;Description automatically generated"/>
          <p:cNvPicPr preferRelativeResize="0"/>
          <p:nvPr/>
        </p:nvPicPr>
        <p:blipFill rotWithShape="1">
          <a:blip r:embed="rId4">
            <a:alphaModFix/>
          </a:blip>
          <a:srcRect/>
          <a:stretch/>
        </p:blipFill>
        <p:spPr>
          <a:xfrm>
            <a:off x="7396086" y="1052009"/>
            <a:ext cx="4330861" cy="3819167"/>
          </a:xfrm>
          <a:prstGeom prst="rect">
            <a:avLst/>
          </a:prstGeom>
          <a:noFill/>
          <a:ln>
            <a:noFill/>
          </a:ln>
        </p:spPr>
      </p:pic>
      <p:sp>
        <p:nvSpPr>
          <p:cNvPr id="543" name="Google Shape;543;p58"/>
          <p:cNvSpPr txBox="1"/>
          <p:nvPr/>
        </p:nvSpPr>
        <p:spPr>
          <a:xfrm>
            <a:off x="7196936" y="4932475"/>
            <a:ext cx="472916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419" sz="2000" b="0" i="0" u="none" strike="noStrike" cap="none" dirty="0">
                <a:solidFill>
                  <a:srgbClr val="53585D"/>
                </a:solidFill>
                <a:latin typeface="Century Gothic"/>
                <a:ea typeface="Century Gothic"/>
                <a:cs typeface="Century Gothic"/>
                <a:sym typeface="Century Gothic"/>
              </a:rPr>
              <a:t>Ubicaciones de Muestreo </a:t>
            </a:r>
            <a:r>
              <a:rPr lang="es-419" sz="2000" dirty="0">
                <a:solidFill>
                  <a:srgbClr val="53585D"/>
                </a:solidFill>
                <a:latin typeface="Century Gothic"/>
                <a:ea typeface="Century Gothic"/>
                <a:cs typeface="Century Gothic"/>
                <a:sym typeface="Century Gothic"/>
              </a:rPr>
              <a:t>y Estadísticas de la CA</a:t>
            </a:r>
            <a:endParaRPr lang="es-419"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9"/>
          <p:cNvSpPr txBox="1">
            <a:spLocks noGrp="1"/>
          </p:cNvSpPr>
          <p:nvPr>
            <p:ph type="title"/>
          </p:nvPr>
        </p:nvSpPr>
        <p:spPr>
          <a:xfrm>
            <a:off x="242887" y="332433"/>
            <a:ext cx="11949113" cy="531036"/>
          </a:xfrm>
          <a:prstGeom prst="rect">
            <a:avLst/>
          </a:prstGeom>
          <a:noFill/>
          <a:ln>
            <a:noFill/>
          </a:ln>
        </p:spPr>
        <p:txBody>
          <a:bodyPr spcFirstLastPara="1" wrap="square" lIns="121875" tIns="60925" rIns="121875" bIns="60925" anchor="ctr" anchorCtr="0">
            <a:noAutofit/>
          </a:bodyPr>
          <a:lstStyle/>
          <a:p>
            <a:pPr lvl="0"/>
            <a:r>
              <a:rPr lang="es-419" dirty="0"/>
              <a:t>Mediciones de Muestras de Agua </a:t>
            </a:r>
            <a:r>
              <a:rPr lang="en-US" i="1" dirty="0"/>
              <a:t>In Situ </a:t>
            </a:r>
            <a:r>
              <a:rPr lang="en-US" dirty="0"/>
              <a:t>para GLORIA</a:t>
            </a:r>
            <a:endParaRPr dirty="0">
              <a:latin typeface="Century Gothic"/>
              <a:ea typeface="Century Gothic"/>
              <a:cs typeface="Century Gothic"/>
              <a:sym typeface="Century Gothic"/>
            </a:endParaRPr>
          </a:p>
        </p:txBody>
      </p:sp>
      <p:sp>
        <p:nvSpPr>
          <p:cNvPr id="549" name="Google Shape;549;p59"/>
          <p:cNvSpPr txBox="1"/>
          <p:nvPr/>
        </p:nvSpPr>
        <p:spPr>
          <a:xfrm>
            <a:off x="582363" y="5644950"/>
            <a:ext cx="106620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53585D"/>
                </a:solidFill>
                <a:latin typeface="Century Gothic"/>
                <a:ea typeface="Century Gothic"/>
                <a:cs typeface="Century Gothic"/>
                <a:sym typeface="Century Gothic"/>
              </a:rPr>
              <a:t>Lehmann, M.K., Gurlin, D., Pahlevan, N. </a:t>
            </a:r>
            <a:r>
              <a:rPr lang="en-US" sz="1200" b="0" i="1" u="none" strike="noStrike" cap="none" dirty="0">
                <a:solidFill>
                  <a:srgbClr val="53585D"/>
                </a:solidFill>
                <a:latin typeface="Century Gothic"/>
                <a:ea typeface="Century Gothic"/>
                <a:cs typeface="Century Gothic"/>
                <a:sym typeface="Century Gothic"/>
              </a:rPr>
              <a:t>et al.</a:t>
            </a:r>
            <a:r>
              <a:rPr lang="en-US" sz="1200" b="0" i="0" u="none" strike="noStrike" cap="none" dirty="0">
                <a:solidFill>
                  <a:srgbClr val="53585D"/>
                </a:solidFill>
                <a:latin typeface="Century Gothic"/>
                <a:ea typeface="Century Gothic"/>
                <a:cs typeface="Century Gothic"/>
                <a:sym typeface="Century Gothic"/>
              </a:rPr>
              <a:t> GLORIA - A globally representative hyperspectral </a:t>
            </a:r>
            <a:r>
              <a:rPr lang="en-US" sz="1200" b="0" i="1" u="none" strike="noStrike" cap="none" dirty="0">
                <a:solidFill>
                  <a:srgbClr val="53585D"/>
                </a:solidFill>
                <a:latin typeface="Century Gothic"/>
                <a:ea typeface="Century Gothic"/>
                <a:cs typeface="Century Gothic"/>
                <a:sym typeface="Century Gothic"/>
              </a:rPr>
              <a:t>in situ</a:t>
            </a:r>
            <a:r>
              <a:rPr lang="en-US" sz="1200" b="0" i="0" u="none" strike="noStrike" cap="none" dirty="0">
                <a:solidFill>
                  <a:srgbClr val="53585D"/>
                </a:solidFill>
                <a:latin typeface="Century Gothic"/>
                <a:ea typeface="Century Gothic"/>
                <a:cs typeface="Century Gothic"/>
                <a:sym typeface="Century Gothic"/>
              </a:rPr>
              <a:t> dataset for optical sensing of water quality. </a:t>
            </a:r>
            <a:r>
              <a:rPr lang="en-US" sz="1200" b="0" i="1" u="none" strike="noStrike" cap="none" dirty="0">
                <a:solidFill>
                  <a:srgbClr val="53585D"/>
                </a:solidFill>
                <a:latin typeface="Century Gothic"/>
                <a:ea typeface="Century Gothic"/>
                <a:cs typeface="Century Gothic"/>
                <a:sym typeface="Century Gothic"/>
              </a:rPr>
              <a:t>Sci Data</a:t>
            </a:r>
            <a:r>
              <a:rPr lang="en-US" sz="1200" b="0" i="0" u="none" strike="noStrike" cap="none" dirty="0">
                <a:solidFill>
                  <a:srgbClr val="53585D"/>
                </a:solidFill>
                <a:latin typeface="Century Gothic"/>
                <a:ea typeface="Century Gothic"/>
                <a:cs typeface="Century Gothic"/>
                <a:sym typeface="Century Gothic"/>
              </a:rPr>
              <a:t> </a:t>
            </a:r>
            <a:r>
              <a:rPr lang="en-US" sz="1200" b="1" i="0" u="none" strike="noStrike" cap="none" dirty="0">
                <a:solidFill>
                  <a:srgbClr val="53585D"/>
                </a:solidFill>
                <a:latin typeface="Century Gothic"/>
                <a:ea typeface="Century Gothic"/>
                <a:cs typeface="Century Gothic"/>
                <a:sym typeface="Century Gothic"/>
              </a:rPr>
              <a:t>10</a:t>
            </a:r>
            <a:r>
              <a:rPr lang="en-US" sz="1200" b="0" i="0" u="none" strike="noStrike" cap="none" dirty="0">
                <a:solidFill>
                  <a:srgbClr val="53585D"/>
                </a:solidFill>
                <a:latin typeface="Century Gothic"/>
                <a:ea typeface="Century Gothic"/>
                <a:cs typeface="Century Gothic"/>
                <a:sym typeface="Century Gothic"/>
              </a:rPr>
              <a:t>, 100 (2023). </a:t>
            </a:r>
            <a:r>
              <a:rPr lang="en-US" sz="12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https://doi.org/10.1038/s41597-023-01973-y</a:t>
            </a:r>
            <a:r>
              <a:rPr lang="en-US" sz="1200" b="0" i="0" u="none" strike="noStrike" cap="none" dirty="0">
                <a:solidFill>
                  <a:srgbClr val="5496AD"/>
                </a:solidFill>
                <a:latin typeface="Century Gothic"/>
                <a:ea typeface="Century Gothic"/>
                <a:cs typeface="Century Gothic"/>
                <a:sym typeface="Century Gothic"/>
              </a:rPr>
              <a:t> </a:t>
            </a:r>
            <a:endParaRPr sz="1200" b="0" i="0" u="none" strike="noStrike" cap="none" dirty="0">
              <a:solidFill>
                <a:srgbClr val="5496AD"/>
              </a:solidFill>
              <a:latin typeface="Century Gothic"/>
              <a:ea typeface="Century Gothic"/>
              <a:cs typeface="Century Gothic"/>
              <a:sym typeface="Century Gothic"/>
            </a:endParaRPr>
          </a:p>
        </p:txBody>
      </p:sp>
      <p:sp>
        <p:nvSpPr>
          <p:cNvPr id="550" name="Google Shape;550;p59"/>
          <p:cNvSpPr txBox="1"/>
          <p:nvPr/>
        </p:nvSpPr>
        <p:spPr>
          <a:xfrm>
            <a:off x="242887" y="1151453"/>
            <a:ext cx="6743702" cy="4955162"/>
          </a:xfrm>
          <a:prstGeom prst="rect">
            <a:avLst/>
          </a:prstGeom>
          <a:noFill/>
          <a:ln>
            <a:noFill/>
          </a:ln>
        </p:spPr>
        <p:txBody>
          <a:bodyPr spcFirstLastPara="1" wrap="square" lIns="91425" tIns="45700" rIns="91425" bIns="45700" anchor="t" anchorCtr="0">
            <a:spAutoFit/>
          </a:bodyPr>
          <a:lstStyle/>
          <a:p>
            <a:pPr marL="342900" lvl="0" indent="-342900">
              <a:buSzPts val="2200"/>
              <a:buFont typeface="Arial"/>
              <a:buChar char="•"/>
            </a:pPr>
            <a:r>
              <a:rPr lang="es-ES" sz="2200" dirty="0">
                <a:solidFill>
                  <a:srgbClr val="53585D"/>
                </a:solidFill>
                <a:latin typeface="Century Gothic"/>
                <a:ea typeface="Century Gothic"/>
                <a:cs typeface="Century Gothic"/>
                <a:sym typeface="Century Gothic"/>
              </a:rPr>
              <a:t>A pesar de estar limitados a ~450 cuerpos de agua en todo el mundo, estos datos son de código abierto, están bien organizados y distribuidos con información detallada.</a:t>
            </a:r>
          </a:p>
          <a:p>
            <a:pPr marL="342900" lvl="0" indent="-342900">
              <a:buSzPts val="2200"/>
              <a:buFont typeface="Arial"/>
              <a:buChar char="•"/>
            </a:pPr>
            <a:endParaRPr lang="es-ES" sz="2200" dirty="0">
              <a:solidFill>
                <a:srgbClr val="53585D"/>
              </a:solidFill>
              <a:latin typeface="Century Gothic"/>
              <a:ea typeface="Century Gothic"/>
              <a:cs typeface="Century Gothic"/>
              <a:sym typeface="Century Gothic"/>
            </a:endParaRPr>
          </a:p>
          <a:p>
            <a:pPr marL="342900" lvl="0" indent="-342900">
              <a:buSzPts val="2200"/>
              <a:buFont typeface="Arial"/>
              <a:buChar char="•"/>
            </a:pPr>
            <a:r>
              <a:rPr lang="es-ES" sz="2200" dirty="0">
                <a:solidFill>
                  <a:srgbClr val="53585D"/>
                </a:solidFill>
                <a:latin typeface="Century Gothic"/>
                <a:ea typeface="Century Gothic"/>
                <a:cs typeface="Century Gothic"/>
                <a:sym typeface="Century Gothic"/>
              </a:rPr>
              <a:t>Usaremos estos datos de análisis de muestras de agua in situ junto con datos de sensores remotos satelitales para aprender a desarrollar algoritmos para la CA.</a:t>
            </a:r>
          </a:p>
          <a:p>
            <a:pPr marL="342900" lvl="0" indent="-342900">
              <a:buSzPts val="2200"/>
              <a:buFont typeface="Arial"/>
              <a:buChar char="•"/>
            </a:pPr>
            <a:endParaRPr lang="es-ES" sz="2200" dirty="0">
              <a:solidFill>
                <a:srgbClr val="53585D"/>
              </a:solidFill>
              <a:latin typeface="Century Gothic"/>
              <a:ea typeface="Century Gothic"/>
              <a:cs typeface="Century Gothic"/>
              <a:sym typeface="Century Gothic"/>
            </a:endParaRPr>
          </a:p>
          <a:p>
            <a:pPr marL="342900" lvl="0" indent="-342900">
              <a:buSzPts val="2200"/>
              <a:buFont typeface="Arial"/>
              <a:buChar char="•"/>
            </a:pPr>
            <a:r>
              <a:rPr lang="es-ES" sz="2200" dirty="0">
                <a:solidFill>
                  <a:srgbClr val="53585D"/>
                </a:solidFill>
                <a:latin typeface="Century Gothic"/>
                <a:ea typeface="Century Gothic"/>
                <a:cs typeface="Century Gothic"/>
                <a:sym typeface="Century Gothic"/>
              </a:rPr>
              <a:t>Los datos están disponibles en un archivo .csv y se pueden descargar del siguiente enlace</a:t>
            </a:r>
            <a:r>
              <a:rPr lang="en-US" sz="2200" b="0" i="0" u="none" strike="noStrike" cap="none" dirty="0">
                <a:solidFill>
                  <a:srgbClr val="53585D"/>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a:p>
            <a:pPr marL="347472" marR="0" lvl="0" indent="0" algn="l" rtl="0">
              <a:lnSpc>
                <a:spcPct val="100000"/>
              </a:lnSpc>
              <a:spcBef>
                <a:spcPts val="0"/>
              </a:spcBef>
              <a:spcAft>
                <a:spcPts val="0"/>
              </a:spcAft>
              <a:buClr>
                <a:srgbClr val="000000"/>
              </a:buClr>
              <a:buSzPts val="2200"/>
              <a:buFont typeface="Arial"/>
              <a:buNone/>
            </a:pPr>
            <a:r>
              <a:rPr lang="en-US" sz="2200" b="0" i="0" u="sng" strike="noStrike" cap="none" dirty="0">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https://doi.org/10.1594/PANGAEA.948492</a:t>
            </a:r>
            <a:endParaRPr sz="2200" b="0" i="0" u="none" strike="noStrike" cap="none" dirty="0">
              <a:solidFill>
                <a:srgbClr val="5496AD"/>
              </a:solidFill>
              <a:latin typeface="Century Gothic"/>
              <a:ea typeface="Century Gothic"/>
              <a:cs typeface="Century Gothic"/>
              <a:sym typeface="Century Gothic"/>
            </a:endParaRPr>
          </a:p>
          <a:p>
            <a:pPr marL="342900" marR="0" lvl="0" indent="-29210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000000"/>
              </a:solidFill>
              <a:latin typeface="Century Gothic"/>
              <a:ea typeface="Century Gothic"/>
              <a:cs typeface="Century Gothic"/>
              <a:sym typeface="Century Gothic"/>
            </a:endParaRPr>
          </a:p>
        </p:txBody>
      </p:sp>
      <p:pic>
        <p:nvPicPr>
          <p:cNvPr id="551" name="Google Shape;551;p59" descr="A map of the world with different colored graphs&#10;&#10;Description automatically generated"/>
          <p:cNvPicPr preferRelativeResize="0"/>
          <p:nvPr/>
        </p:nvPicPr>
        <p:blipFill rotWithShape="1">
          <a:blip r:embed="rId5">
            <a:alphaModFix/>
          </a:blip>
          <a:srcRect/>
          <a:stretch/>
        </p:blipFill>
        <p:spPr>
          <a:xfrm>
            <a:off x="7572395" y="1151453"/>
            <a:ext cx="4288942" cy="37822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0"/>
          <p:cNvSpPr txBox="1">
            <a:spLocks noGrp="1"/>
          </p:cNvSpPr>
          <p:nvPr>
            <p:ph type="title"/>
          </p:nvPr>
        </p:nvSpPr>
        <p:spPr>
          <a:xfrm>
            <a:off x="0" y="5024486"/>
            <a:ext cx="12192000" cy="1055802"/>
          </a:xfrm>
          <a:prstGeom prst="rect">
            <a:avLst/>
          </a:prstGeom>
          <a:noFill/>
          <a:ln>
            <a:noFill/>
          </a:ln>
        </p:spPr>
        <p:txBody>
          <a:bodyPr spcFirstLastPara="1" wrap="square" lIns="121875" tIns="60925" rIns="121875" bIns="60925" anchor="ctr" anchorCtr="0">
            <a:noAutofit/>
          </a:bodyPr>
          <a:lstStyle/>
          <a:p>
            <a:pPr marL="11113" lvl="0" indent="0" algn="ctr" rtl="0">
              <a:lnSpc>
                <a:spcPct val="100000"/>
              </a:lnSpc>
              <a:spcBef>
                <a:spcPts val="1200"/>
              </a:spcBef>
              <a:spcAft>
                <a:spcPts val="0"/>
              </a:spcAft>
              <a:buSzPts val="3494"/>
              <a:buNone/>
            </a:pPr>
            <a:r>
              <a:rPr lang="es-419" dirty="0"/>
              <a:t>Estudio de Caso</a:t>
            </a:r>
            <a:r>
              <a:rPr lang="en-US" dirty="0"/>
              <a:t>:</a:t>
            </a:r>
            <a:br>
              <a:rPr lang="en-US" b="1" dirty="0"/>
            </a:br>
            <a:r>
              <a:rPr lang="es-419" b="1" dirty="0"/>
              <a:t>Adquisición de Datos </a:t>
            </a:r>
            <a:r>
              <a:rPr lang="es-419" b="1" i="1" dirty="0"/>
              <a:t>In Situ </a:t>
            </a:r>
            <a:r>
              <a:rPr lang="es-419" b="1" dirty="0"/>
              <a:t>y de Satélite para el Lago Erie</a:t>
            </a:r>
            <a:endParaRPr lang="es-419"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4"/>
          <p:cNvSpPr txBox="1">
            <a:spLocks noGrp="1"/>
          </p:cNvSpPr>
          <p:nvPr>
            <p:ph type="title"/>
          </p:nvPr>
        </p:nvSpPr>
        <p:spPr>
          <a:xfrm>
            <a:off x="242315" y="276993"/>
            <a:ext cx="11707369" cy="576299"/>
          </a:xfrm>
          <a:prstGeom prst="rect">
            <a:avLst/>
          </a:prstGeom>
          <a:noFill/>
          <a:ln>
            <a:noFill/>
          </a:ln>
        </p:spPr>
        <p:txBody>
          <a:bodyPr spcFirstLastPara="1" wrap="square" lIns="121875" tIns="60925" rIns="121875" bIns="60925" anchor="ctr" anchorCtr="0">
            <a:noAutofit/>
          </a:bodyPr>
          <a:lstStyle/>
          <a:p>
            <a:pPr marL="0" lvl="0" indent="0" algn="l" rtl="0">
              <a:lnSpc>
                <a:spcPct val="107142"/>
              </a:lnSpc>
              <a:spcBef>
                <a:spcPts val="0"/>
              </a:spcBef>
              <a:spcAft>
                <a:spcPts val="0"/>
              </a:spcAft>
              <a:buSzPts val="1400"/>
              <a:buNone/>
            </a:pPr>
            <a:r>
              <a:rPr lang="es-419" sz="2800" dirty="0"/>
              <a:t>Parámetros de la Calidad del Agua a Partir de Observaciones de Teledetección</a:t>
            </a:r>
            <a:endParaRPr lang="es-419" dirty="0"/>
          </a:p>
        </p:txBody>
      </p:sp>
      <p:sp>
        <p:nvSpPr>
          <p:cNvPr id="448" name="Google Shape;448;p34"/>
          <p:cNvSpPr txBox="1"/>
          <p:nvPr/>
        </p:nvSpPr>
        <p:spPr>
          <a:xfrm>
            <a:off x="308417" y="894000"/>
            <a:ext cx="3174108" cy="4365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1700"/>
              <a:buFont typeface="Arial"/>
              <a:buNone/>
            </a:pPr>
            <a:r>
              <a:rPr lang="es-419" sz="1700" b="1" i="0" u="none" strike="noStrike" cap="none" dirty="0">
                <a:solidFill>
                  <a:schemeClr val="accent1"/>
                </a:solidFill>
                <a:latin typeface="Century Gothic"/>
                <a:ea typeface="Century Gothic"/>
                <a:cs typeface="Century Gothic"/>
                <a:sym typeface="Century Gothic"/>
              </a:rPr>
              <a:t>Técnica Cuantitativa</a:t>
            </a:r>
            <a:endParaRPr lang="es-419" sz="1400" b="0" i="0" u="none" strike="noStrike" cap="none" dirty="0">
              <a:solidFill>
                <a:schemeClr val="accent1"/>
              </a:solidFill>
              <a:sym typeface="Arial"/>
            </a:endParaRPr>
          </a:p>
        </p:txBody>
      </p:sp>
      <p:sp>
        <p:nvSpPr>
          <p:cNvPr id="449" name="Google Shape;449;p34"/>
          <p:cNvSpPr txBox="1"/>
          <p:nvPr/>
        </p:nvSpPr>
        <p:spPr>
          <a:xfrm>
            <a:off x="570831" y="1921032"/>
            <a:ext cx="2102300" cy="1200288"/>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Reflectancia TOA Satelital Sobre un Cuerpo de Agua</a:t>
            </a:r>
            <a:endParaRPr lang="es-419" sz="1400" b="0" i="0" u="none" strike="noStrike" cap="none" dirty="0">
              <a:solidFill>
                <a:srgbClr val="000000"/>
              </a:solidFill>
              <a:latin typeface="Arial"/>
              <a:ea typeface="Arial"/>
              <a:cs typeface="Arial"/>
              <a:sym typeface="Arial"/>
            </a:endParaRPr>
          </a:p>
        </p:txBody>
      </p:sp>
      <p:sp>
        <p:nvSpPr>
          <p:cNvPr id="450" name="Google Shape;450;p34"/>
          <p:cNvSpPr txBox="1"/>
          <p:nvPr/>
        </p:nvSpPr>
        <p:spPr>
          <a:xfrm>
            <a:off x="570831" y="3415143"/>
            <a:ext cx="2102300" cy="1631175"/>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Observaciones </a:t>
            </a:r>
            <a:r>
              <a:rPr lang="es-419" sz="1800" b="0" i="1" u="none" strike="noStrike" cap="none" dirty="0">
                <a:solidFill>
                  <a:schemeClr val="lt1"/>
                </a:solidFill>
                <a:latin typeface="Century Gothic"/>
                <a:ea typeface="Century Gothic"/>
                <a:cs typeface="Century Gothic"/>
                <a:sym typeface="Century Gothic"/>
              </a:rPr>
              <a:t>In Situ</a:t>
            </a:r>
            <a:r>
              <a:rPr lang="es-419" sz="1800" b="0" i="0" u="none" strike="noStrike" cap="none" dirty="0">
                <a:solidFill>
                  <a:schemeClr val="lt1"/>
                </a:solidFill>
                <a:latin typeface="Century Gothic"/>
                <a:ea typeface="Century Gothic"/>
                <a:cs typeface="Century Gothic"/>
                <a:sym typeface="Century Gothic"/>
              </a:rPr>
              <a:t> de Parámetros de la CA Cuando un Satélite Pasa por Encima</a:t>
            </a:r>
            <a:endParaRPr lang="es-419" sz="1400" b="0" i="0" u="none" strike="noStrike" cap="none" dirty="0">
              <a:solidFill>
                <a:srgbClr val="000000"/>
              </a:solidFill>
              <a:latin typeface="Arial"/>
              <a:ea typeface="Arial"/>
              <a:cs typeface="Arial"/>
              <a:sym typeface="Arial"/>
            </a:endParaRPr>
          </a:p>
        </p:txBody>
      </p:sp>
      <p:sp>
        <p:nvSpPr>
          <p:cNvPr id="451" name="Google Shape;451;p34"/>
          <p:cNvSpPr txBox="1"/>
          <p:nvPr/>
        </p:nvSpPr>
        <p:spPr>
          <a:xfrm>
            <a:off x="570830" y="5125875"/>
            <a:ext cx="2102301" cy="1066918"/>
          </a:xfrm>
          <a:prstGeom prst="rect">
            <a:avLst/>
          </a:prstGeom>
          <a:noFill/>
          <a:ln>
            <a:noFill/>
          </a:ln>
        </p:spPr>
        <p:txBody>
          <a:bodyPr spcFirstLastPara="1" wrap="square" lIns="91425" tIns="45700" rIns="91425" bIns="45700" anchor="t" anchorCtr="0">
            <a:spAutoFit/>
          </a:bodyPr>
          <a:lstStyle/>
          <a:p>
            <a:pPr marL="0" marR="0" lvl="0" indent="0" algn="ctr" rtl="0">
              <a:lnSpc>
                <a:spcPts val="1900"/>
              </a:lnSpc>
              <a:spcBef>
                <a:spcPts val="0"/>
              </a:spcBef>
              <a:spcAft>
                <a:spcPts val="0"/>
              </a:spcAft>
              <a:buClr>
                <a:srgbClr val="000000"/>
              </a:buClr>
              <a:buSzPts val="1800"/>
              <a:buFont typeface="Arial"/>
              <a:buNone/>
            </a:pPr>
            <a:r>
              <a:rPr lang="es-419" sz="1800" b="0" i="1" u="none" strike="noStrike" cap="none" dirty="0">
                <a:solidFill>
                  <a:srgbClr val="000000"/>
                </a:solidFill>
                <a:latin typeface="Century Gothic"/>
                <a:ea typeface="Century Gothic"/>
                <a:cs typeface="Century Gothic"/>
                <a:sym typeface="Century Gothic"/>
              </a:rPr>
              <a:t>Observaciones de Series de Tiempo Anteriores</a:t>
            </a:r>
            <a:endParaRPr lang="es-419" sz="1400" b="0" i="0" u="none" strike="noStrike" cap="none" dirty="0">
              <a:solidFill>
                <a:srgbClr val="000000"/>
              </a:solidFill>
              <a:latin typeface="Arial"/>
              <a:ea typeface="Arial"/>
              <a:cs typeface="Arial"/>
              <a:sym typeface="Arial"/>
            </a:endParaRPr>
          </a:p>
        </p:txBody>
      </p:sp>
      <p:sp>
        <p:nvSpPr>
          <p:cNvPr id="452" name="Google Shape;452;p34"/>
          <p:cNvSpPr txBox="1"/>
          <p:nvPr/>
        </p:nvSpPr>
        <p:spPr>
          <a:xfrm>
            <a:off x="3566077" y="1917809"/>
            <a:ext cx="2102300" cy="646290"/>
          </a:xfrm>
          <a:prstGeom prst="rect">
            <a:avLst/>
          </a:prstGeom>
          <a:solidFill>
            <a:schemeClr val="accent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Corrección Atmosférica</a:t>
            </a:r>
            <a:endParaRPr lang="es-419" sz="1400" b="0" i="0" u="none" strike="noStrike" cap="none" dirty="0">
              <a:solidFill>
                <a:srgbClr val="000000"/>
              </a:solidFill>
              <a:latin typeface="Arial"/>
              <a:ea typeface="Arial"/>
              <a:cs typeface="Arial"/>
              <a:sym typeface="Arial"/>
            </a:endParaRPr>
          </a:p>
        </p:txBody>
      </p:sp>
      <p:sp>
        <p:nvSpPr>
          <p:cNvPr id="453" name="Google Shape;453;p34"/>
          <p:cNvSpPr txBox="1"/>
          <p:nvPr/>
        </p:nvSpPr>
        <p:spPr>
          <a:xfrm>
            <a:off x="3566077" y="3019707"/>
            <a:ext cx="2102300" cy="923289"/>
          </a:xfrm>
          <a:prstGeom prst="rect">
            <a:avLst/>
          </a:prstGeom>
          <a:solidFill>
            <a:schemeClr val="accent3"/>
          </a:solid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Reflectancia Partiendo del Agua</a:t>
            </a:r>
            <a:endParaRPr lang="es-419" sz="1400" b="0" i="0" u="none" strike="noStrike" cap="none" dirty="0">
              <a:solidFill>
                <a:srgbClr val="000000"/>
              </a:solidFill>
              <a:latin typeface="Arial"/>
              <a:ea typeface="Arial"/>
              <a:cs typeface="Arial"/>
              <a:sym typeface="Arial"/>
            </a:endParaRPr>
          </a:p>
        </p:txBody>
      </p:sp>
      <p:sp>
        <p:nvSpPr>
          <p:cNvPr id="454" name="Google Shape;454;p34"/>
          <p:cNvSpPr txBox="1"/>
          <p:nvPr/>
        </p:nvSpPr>
        <p:spPr>
          <a:xfrm>
            <a:off x="3566077" y="4150584"/>
            <a:ext cx="2102300" cy="1200288"/>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Desarrollo de Algoritmos Empíricos o Estadísticos</a:t>
            </a:r>
            <a:endParaRPr lang="es-419" sz="1400" b="0" i="0" u="none" strike="noStrike" cap="none" dirty="0">
              <a:solidFill>
                <a:srgbClr val="000000"/>
              </a:solidFill>
              <a:latin typeface="Arial"/>
              <a:ea typeface="Arial"/>
              <a:cs typeface="Arial"/>
              <a:sym typeface="Arial"/>
            </a:endParaRPr>
          </a:p>
        </p:txBody>
      </p:sp>
      <p:sp>
        <p:nvSpPr>
          <p:cNvPr id="455" name="Google Shape;455;p34"/>
          <p:cNvSpPr txBox="1"/>
          <p:nvPr/>
        </p:nvSpPr>
        <p:spPr>
          <a:xfrm>
            <a:off x="6750798" y="4427583"/>
            <a:ext cx="2102300" cy="646290"/>
          </a:xfrm>
          <a:prstGeom prst="rect">
            <a:avLst/>
          </a:prstGeom>
          <a:solidFill>
            <a:srgbClr val="52C0A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Coeficientes de Modelación</a:t>
            </a:r>
            <a:endParaRPr lang="es-419" sz="1400" b="0" i="0" u="none" strike="noStrike" cap="none" dirty="0">
              <a:solidFill>
                <a:srgbClr val="000000"/>
              </a:solidFill>
              <a:latin typeface="Arial"/>
              <a:ea typeface="Arial"/>
              <a:cs typeface="Arial"/>
              <a:sym typeface="Arial"/>
            </a:endParaRPr>
          </a:p>
        </p:txBody>
      </p:sp>
      <p:sp>
        <p:nvSpPr>
          <p:cNvPr id="456" name="Google Shape;456;p34"/>
          <p:cNvSpPr txBox="1"/>
          <p:nvPr/>
        </p:nvSpPr>
        <p:spPr>
          <a:xfrm>
            <a:off x="9673512" y="1921032"/>
            <a:ext cx="2102300" cy="1754286"/>
          </a:xfrm>
          <a:prstGeom prst="rect">
            <a:avLst/>
          </a:prstGeom>
          <a:solidFill>
            <a:schemeClr val="accent2"/>
          </a:solidFill>
          <a:ln>
            <a:noFill/>
          </a:ln>
        </p:spPr>
        <p:txBody>
          <a:bodyPr spcFirstLastPara="1" wrap="square" lIns="0" tIns="45700" rIns="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Reflectancia Atmosféricamente Corregida en Tiempo Real o del Paso Satelital Actual</a:t>
            </a:r>
            <a:endParaRPr lang="es-419" sz="1400" b="0" i="0" u="none" strike="noStrike" cap="none" dirty="0">
              <a:solidFill>
                <a:srgbClr val="000000"/>
              </a:solidFill>
              <a:latin typeface="Arial"/>
              <a:ea typeface="Arial"/>
              <a:cs typeface="Arial"/>
              <a:sym typeface="Arial"/>
            </a:endParaRPr>
          </a:p>
        </p:txBody>
      </p:sp>
      <p:sp>
        <p:nvSpPr>
          <p:cNvPr id="457" name="Google Shape;457;p34"/>
          <p:cNvSpPr txBox="1"/>
          <p:nvPr/>
        </p:nvSpPr>
        <p:spPr>
          <a:xfrm>
            <a:off x="9673512" y="4427583"/>
            <a:ext cx="2102300" cy="64629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chemeClr val="lt1"/>
                </a:solidFill>
                <a:latin typeface="Century Gothic"/>
                <a:ea typeface="Century Gothic"/>
                <a:cs typeface="Century Gothic"/>
                <a:sym typeface="Century Gothic"/>
              </a:rPr>
              <a:t>Parámetro de la CA Derivado</a:t>
            </a:r>
            <a:endParaRPr lang="es-419" sz="1400" b="0" i="0" u="none" strike="noStrike" cap="none" dirty="0">
              <a:solidFill>
                <a:srgbClr val="000000"/>
              </a:solidFill>
              <a:latin typeface="Arial"/>
              <a:ea typeface="Arial"/>
              <a:cs typeface="Arial"/>
              <a:sym typeface="Arial"/>
            </a:endParaRPr>
          </a:p>
        </p:txBody>
      </p:sp>
      <p:sp>
        <p:nvSpPr>
          <p:cNvPr id="458" name="Google Shape;458;p34"/>
          <p:cNvSpPr txBox="1"/>
          <p:nvPr/>
        </p:nvSpPr>
        <p:spPr>
          <a:xfrm>
            <a:off x="330450" y="1257919"/>
            <a:ext cx="533792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rgbClr val="000000"/>
                </a:solidFill>
                <a:latin typeface="Century Gothic"/>
                <a:ea typeface="Century Gothic"/>
                <a:cs typeface="Century Gothic"/>
                <a:sym typeface="Century Gothic"/>
              </a:rPr>
              <a:t>Desarrollo de Algoritmos</a:t>
            </a:r>
            <a:endParaRPr lang="es-419" sz="1400" b="0" i="0" u="none" strike="noStrike" cap="none" dirty="0">
              <a:solidFill>
                <a:srgbClr val="000000"/>
              </a:solidFill>
              <a:latin typeface="Arial"/>
              <a:ea typeface="Arial"/>
              <a:cs typeface="Arial"/>
              <a:sym typeface="Arial"/>
            </a:endParaRPr>
          </a:p>
        </p:txBody>
      </p:sp>
      <p:sp>
        <p:nvSpPr>
          <p:cNvPr id="459" name="Google Shape;459;p34"/>
          <p:cNvSpPr txBox="1"/>
          <p:nvPr/>
        </p:nvSpPr>
        <p:spPr>
          <a:xfrm>
            <a:off x="9515178" y="1257919"/>
            <a:ext cx="252264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rgbClr val="000000"/>
                </a:solidFill>
                <a:latin typeface="Century Gothic"/>
                <a:ea typeface="Century Gothic"/>
                <a:cs typeface="Century Gothic"/>
                <a:sym typeface="Century Gothic"/>
              </a:rPr>
              <a:t>Monitoreo</a:t>
            </a:r>
            <a:endParaRPr lang="es-419" sz="1400" b="0" i="0" u="none" strike="noStrike" cap="none" dirty="0">
              <a:solidFill>
                <a:srgbClr val="000000"/>
              </a:solidFill>
              <a:latin typeface="Arial"/>
              <a:ea typeface="Arial"/>
              <a:cs typeface="Arial"/>
              <a:sym typeface="Arial"/>
            </a:endParaRPr>
          </a:p>
        </p:txBody>
      </p:sp>
      <p:sp>
        <p:nvSpPr>
          <p:cNvPr id="460" name="Google Shape;460;p34"/>
          <p:cNvSpPr/>
          <p:nvPr/>
        </p:nvSpPr>
        <p:spPr>
          <a:xfrm>
            <a:off x="416382" y="1751249"/>
            <a:ext cx="2379785" cy="4555766"/>
          </a:xfrm>
          <a:prstGeom prst="rect">
            <a:avLst/>
          </a:prstGeom>
          <a:noFill/>
          <a:ln w="38100" cap="flat" cmpd="sng">
            <a:solidFill>
              <a:srgbClr val="7F7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1" name="Google Shape;461;p34"/>
          <p:cNvSpPr/>
          <p:nvPr/>
        </p:nvSpPr>
        <p:spPr>
          <a:xfrm>
            <a:off x="2734649" y="2092137"/>
            <a:ext cx="769910"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2" name="Google Shape;462;p34"/>
          <p:cNvSpPr/>
          <p:nvPr/>
        </p:nvSpPr>
        <p:spPr>
          <a:xfrm>
            <a:off x="2734649" y="4427583"/>
            <a:ext cx="769910"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3" name="Google Shape;463;p34"/>
          <p:cNvSpPr/>
          <p:nvPr/>
        </p:nvSpPr>
        <p:spPr>
          <a:xfrm rot="5400000">
            <a:off x="4424010" y="2641002"/>
            <a:ext cx="386433"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4" name="Google Shape;464;p34"/>
          <p:cNvSpPr/>
          <p:nvPr/>
        </p:nvSpPr>
        <p:spPr>
          <a:xfrm rot="5400000">
            <a:off x="4438237" y="3755041"/>
            <a:ext cx="386433"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5" name="Google Shape;465;p34"/>
          <p:cNvSpPr/>
          <p:nvPr/>
        </p:nvSpPr>
        <p:spPr>
          <a:xfrm>
            <a:off x="5824633" y="4578505"/>
            <a:ext cx="769910"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6" name="Google Shape;466;p34"/>
          <p:cNvSpPr/>
          <p:nvPr/>
        </p:nvSpPr>
        <p:spPr>
          <a:xfrm>
            <a:off x="7383866" y="2644098"/>
            <a:ext cx="2027638" cy="1706035"/>
          </a:xfrm>
          <a:custGeom>
            <a:avLst/>
            <a:gdLst/>
            <a:ahLst/>
            <a:cxnLst/>
            <a:rect l="l" t="t" r="r" b="b"/>
            <a:pathLst>
              <a:path w="2027638" h="1706035" extrusionOk="0">
                <a:moveTo>
                  <a:pt x="1876716" y="0"/>
                </a:moveTo>
                <a:lnTo>
                  <a:pt x="2027638" y="150922"/>
                </a:lnTo>
                <a:lnTo>
                  <a:pt x="1876716" y="301844"/>
                </a:lnTo>
                <a:lnTo>
                  <a:pt x="1876716" y="226383"/>
                </a:lnTo>
                <a:lnTo>
                  <a:pt x="164123" y="226383"/>
                </a:lnTo>
                <a:lnTo>
                  <a:pt x="164123" y="1706035"/>
                </a:lnTo>
                <a:lnTo>
                  <a:pt x="0" y="1706035"/>
                </a:lnTo>
                <a:lnTo>
                  <a:pt x="0" y="226383"/>
                </a:lnTo>
                <a:lnTo>
                  <a:pt x="0" y="75461"/>
                </a:lnTo>
                <a:lnTo>
                  <a:pt x="0" y="74984"/>
                </a:lnTo>
                <a:lnTo>
                  <a:pt x="164123" y="74984"/>
                </a:lnTo>
                <a:lnTo>
                  <a:pt x="164123" y="75461"/>
                </a:lnTo>
                <a:lnTo>
                  <a:pt x="1876716" y="75461"/>
                </a:lnTo>
                <a:close/>
              </a:path>
            </a:pathLst>
          </a:cu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7" name="Google Shape;467;p34"/>
          <p:cNvSpPr/>
          <p:nvPr/>
        </p:nvSpPr>
        <p:spPr>
          <a:xfrm rot="5400000">
            <a:off x="10531446" y="3875451"/>
            <a:ext cx="386433" cy="30184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8" name="Google Shape;468;p34"/>
          <p:cNvSpPr/>
          <p:nvPr/>
        </p:nvSpPr>
        <p:spPr>
          <a:xfrm>
            <a:off x="9515178" y="1751249"/>
            <a:ext cx="2379785" cy="4163814"/>
          </a:xfrm>
          <a:prstGeom prst="rect">
            <a:avLst/>
          </a:prstGeom>
          <a:noFill/>
          <a:ln w="38100" cap="flat" cmpd="sng">
            <a:solidFill>
              <a:srgbClr val="7F7F7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69" name="Google Shape;469;p34"/>
          <p:cNvSpPr/>
          <p:nvPr/>
        </p:nvSpPr>
        <p:spPr>
          <a:xfrm>
            <a:off x="4466304" y="1364004"/>
            <a:ext cx="1202073" cy="10702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470" name="Google Shape;470;p34"/>
          <p:cNvSpPr/>
          <p:nvPr/>
        </p:nvSpPr>
        <p:spPr>
          <a:xfrm flipH="1">
            <a:off x="330449" y="1364004"/>
            <a:ext cx="1202073" cy="107024"/>
          </a:xfrm>
          <a:prstGeom prst="rightArrow">
            <a:avLst>
              <a:gd name="adj1" fmla="val 50000"/>
              <a:gd name="adj2" fmla="val 50000"/>
            </a:avLst>
          </a:prstGeom>
          <a:solidFill>
            <a:srgbClr val="3F3F3F"/>
          </a:solidFill>
          <a:ln w="9525" cap="flat" cmpd="sng">
            <a:solidFill>
              <a:srgbClr val="7F7F7F"/>
            </a:solidFill>
            <a:prstDash val="solid"/>
            <a:round/>
            <a:headEnd type="none" w="sm" len="sm"/>
            <a:tailEnd type="none" w="sm" len="sm"/>
          </a:ln>
          <a:effectLst>
            <a:outerShdw blurRad="50800" dist="38100" dir="2700000" algn="tl" rotWithShape="0">
              <a:srgbClr val="595959">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lang="es-419" sz="1400" b="0" i="0" u="none" strike="noStrike" cap="none" dirty="0">
              <a:solidFill>
                <a:schemeClr val="lt1"/>
              </a:solidFill>
              <a:latin typeface="Century Gothic"/>
              <a:ea typeface="Century Gothic"/>
              <a:cs typeface="Century Gothic"/>
              <a:sym typeface="Century Gothic"/>
            </a:endParaRPr>
          </a:p>
        </p:txBody>
      </p:sp>
      <p:sp>
        <p:nvSpPr>
          <p:cNvPr id="26" name="Google Shape;589;p61">
            <a:extLst>
              <a:ext uri="{FF2B5EF4-FFF2-40B4-BE49-F238E27FC236}">
                <a16:creationId xmlns:a16="http://schemas.microsoft.com/office/drawing/2014/main" id="{C9BE0EC8-923C-4CF5-9FF2-F6E75BAFDA1A}"/>
              </a:ext>
            </a:extLst>
          </p:cNvPr>
          <p:cNvSpPr txBox="1"/>
          <p:nvPr/>
        </p:nvSpPr>
        <p:spPr>
          <a:xfrm>
            <a:off x="3335211" y="3643622"/>
            <a:ext cx="2628586" cy="1631175"/>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419" sz="2000" b="0" i="0" u="none" strike="noStrike" cap="none" dirty="0">
                <a:solidFill>
                  <a:srgbClr val="2A544D"/>
                </a:solidFill>
                <a:latin typeface="Century Gothic"/>
                <a:ea typeface="Century Gothic"/>
                <a:cs typeface="Century Gothic"/>
                <a:sym typeface="Century Gothic"/>
              </a:rPr>
              <a:t>Obtener Datos de Reflectancia de  Landsat 8 y Sentinel-2 Usando GEE</a:t>
            </a:r>
            <a:endParaRPr lang="es-419" sz="1400" b="0" i="0" u="none" strike="noStrike" cap="none" dirty="0">
              <a:solidFill>
                <a:srgbClr val="000000"/>
              </a:solidFill>
              <a:latin typeface="Arial"/>
              <a:ea typeface="Arial"/>
              <a:cs typeface="Arial"/>
              <a:sym typeface="Arial"/>
            </a:endParaRPr>
          </a:p>
        </p:txBody>
      </p:sp>
      <p:sp>
        <p:nvSpPr>
          <p:cNvPr id="28" name="Google Shape;588;p61">
            <a:extLst>
              <a:ext uri="{FF2B5EF4-FFF2-40B4-BE49-F238E27FC236}">
                <a16:creationId xmlns:a16="http://schemas.microsoft.com/office/drawing/2014/main" id="{17A086B7-909F-4EB0-B15A-E0EB736B8571}"/>
              </a:ext>
            </a:extLst>
          </p:cNvPr>
          <p:cNvSpPr txBox="1"/>
          <p:nvPr/>
        </p:nvSpPr>
        <p:spPr>
          <a:xfrm>
            <a:off x="570830" y="5044741"/>
            <a:ext cx="2102301" cy="1323399"/>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419" sz="2000" b="0" i="0" u="none" strike="noStrike" cap="none" dirty="0">
                <a:solidFill>
                  <a:srgbClr val="2A544D"/>
                </a:solidFill>
                <a:latin typeface="Century Gothic"/>
                <a:ea typeface="Century Gothic"/>
                <a:cs typeface="Century Gothic"/>
                <a:sym typeface="Century Gothic"/>
              </a:rPr>
              <a:t>Obtener Datos de GLORIA para el Lago Erie</a:t>
            </a:r>
            <a:endParaRPr lang="es-419" sz="1400" b="0" i="0" u="none" strike="noStrike" cap="none" dirty="0">
              <a:solidFill>
                <a:srgbClr val="000000"/>
              </a:solidFill>
              <a:latin typeface="Arial"/>
              <a:ea typeface="Arial"/>
              <a:cs typeface="Arial"/>
              <a:sym typeface="Arial"/>
            </a:endParaRPr>
          </a:p>
        </p:txBody>
      </p:sp>
      <p:sp>
        <p:nvSpPr>
          <p:cNvPr id="29" name="Google Shape;585;p61">
            <a:extLst>
              <a:ext uri="{FF2B5EF4-FFF2-40B4-BE49-F238E27FC236}">
                <a16:creationId xmlns:a16="http://schemas.microsoft.com/office/drawing/2014/main" id="{463C0305-2B22-4E48-8835-C1E9CDF93D8D}"/>
              </a:ext>
            </a:extLst>
          </p:cNvPr>
          <p:cNvSpPr txBox="1"/>
          <p:nvPr/>
        </p:nvSpPr>
        <p:spPr>
          <a:xfrm>
            <a:off x="3130548" y="5699640"/>
            <a:ext cx="3695699" cy="369291"/>
          </a:xfrm>
          <a:prstGeom prst="rect">
            <a:avLst/>
          </a:prstGeom>
          <a:noFill/>
          <a:ln w="28575" cap="flat" cmpd="sng">
            <a:solidFill>
              <a:srgbClr val="01665E"/>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rgbClr val="2A544D"/>
                </a:solidFill>
                <a:latin typeface="Century Gothic"/>
                <a:ea typeface="Century Gothic"/>
                <a:cs typeface="Century Gothic"/>
                <a:sym typeface="Century Gothic"/>
              </a:rPr>
              <a:t>Desarrollar/Validar Algoritmos </a:t>
            </a:r>
            <a:endParaRPr lang="es-419" sz="1400" b="0" i="0" u="none" strike="noStrike" cap="none" dirty="0">
              <a:solidFill>
                <a:srgbClr val="2A544D"/>
              </a:solidFill>
              <a:latin typeface="Arial"/>
              <a:ea typeface="Arial"/>
              <a:cs typeface="Arial"/>
              <a:sym typeface="Arial"/>
            </a:endParaRPr>
          </a:p>
        </p:txBody>
      </p:sp>
    </p:spTree>
    <p:extLst>
      <p:ext uri="{BB962C8B-B14F-4D97-AF65-F5344CB8AC3E}">
        <p14:creationId xmlns:p14="http://schemas.microsoft.com/office/powerpoint/2010/main" val="233446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500"/>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2"/>
          <p:cNvSpPr txBox="1">
            <a:spLocks noGrp="1"/>
          </p:cNvSpPr>
          <p:nvPr>
            <p:ph type="title"/>
          </p:nvPr>
        </p:nvSpPr>
        <p:spPr>
          <a:xfrm>
            <a:off x="3569297" y="4916472"/>
            <a:ext cx="5053406" cy="1314352"/>
          </a:xfrm>
          <a:prstGeom prst="rect">
            <a:avLst/>
          </a:prstGeom>
          <a:noFill/>
          <a:ln>
            <a:noFill/>
          </a:ln>
        </p:spPr>
        <p:txBody>
          <a:bodyPr spcFirstLastPara="1" wrap="square" lIns="121875" tIns="60925" rIns="121875" bIns="60925" anchor="ctr" anchorCtr="0">
            <a:noAutofit/>
          </a:bodyPr>
          <a:lstStyle/>
          <a:p>
            <a:pPr marL="11113" lvl="0" indent="0" algn="ctr" rtl="0">
              <a:lnSpc>
                <a:spcPct val="100000"/>
              </a:lnSpc>
              <a:spcBef>
                <a:spcPts val="1200"/>
              </a:spcBef>
              <a:spcAft>
                <a:spcPts val="0"/>
              </a:spcAft>
              <a:buSzPts val="3494"/>
              <a:buNone/>
            </a:pPr>
            <a:r>
              <a:rPr lang="es-419" b="1" dirty="0"/>
              <a:t>Introducción</a:t>
            </a:r>
            <a:r>
              <a:rPr lang="en-US" b="1" dirty="0"/>
              <a:t> a GEE</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3"/>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lvl="0"/>
            <a:r>
              <a:rPr lang="es-ES" dirty="0"/>
              <a:t>Computación de Rásteres en la Nube para el Análisis de Teledetección</a:t>
            </a:r>
            <a:endParaRPr dirty="0"/>
          </a:p>
        </p:txBody>
      </p:sp>
      <p:sp>
        <p:nvSpPr>
          <p:cNvPr id="601" name="Google Shape;601;p63"/>
          <p:cNvSpPr txBox="1">
            <a:spLocks noGrp="1"/>
          </p:cNvSpPr>
          <p:nvPr>
            <p:ph type="body" idx="1"/>
          </p:nvPr>
        </p:nvSpPr>
        <p:spPr>
          <a:xfrm>
            <a:off x="401972" y="1280164"/>
            <a:ext cx="4512927" cy="3184541"/>
          </a:xfrm>
          <a:prstGeom prst="rect">
            <a:avLst/>
          </a:prstGeom>
          <a:noFill/>
          <a:ln>
            <a:noFill/>
          </a:ln>
        </p:spPr>
        <p:txBody>
          <a:bodyPr spcFirstLastPara="1" wrap="square" lIns="0" tIns="60925" rIns="121875" bIns="60925" anchor="t" anchorCtr="0">
            <a:normAutofit fontScale="92500"/>
          </a:bodyPr>
          <a:lstStyle/>
          <a:p>
            <a:pPr marL="457200" lvl="0" indent="-368300" algn="l" rtl="0">
              <a:lnSpc>
                <a:spcPct val="100000"/>
              </a:lnSpc>
              <a:spcBef>
                <a:spcPts val="800"/>
              </a:spcBef>
              <a:spcAft>
                <a:spcPts val="0"/>
              </a:spcAft>
              <a:buSzPts val="2200"/>
              <a:buChar char="•"/>
            </a:pPr>
            <a:r>
              <a:rPr lang="es-419" dirty="0"/>
              <a:t>Un catálogo de conjuntos de datos disponibles al público</a:t>
            </a:r>
            <a:endParaRPr dirty="0"/>
          </a:p>
          <a:p>
            <a:pPr lvl="0"/>
            <a:r>
              <a:rPr lang="es-419" dirty="0"/>
              <a:t>Remueve </a:t>
            </a:r>
            <a:r>
              <a:rPr lang="es-ES" dirty="0"/>
              <a:t>barreras y limitaciones relacionadas con el alojamiento y almacenamiento de datos</a:t>
            </a:r>
            <a:endParaRPr dirty="0"/>
          </a:p>
          <a:p>
            <a:pPr lvl="0"/>
            <a:r>
              <a:rPr lang="es-ES" dirty="0"/>
              <a:t>GEE también es gratis para científicos, investigadores y </a:t>
            </a:r>
            <a:r>
              <a:rPr lang="es-419" dirty="0"/>
              <a:t>desarrolladores</a:t>
            </a:r>
          </a:p>
        </p:txBody>
      </p:sp>
      <p:sp>
        <p:nvSpPr>
          <p:cNvPr id="602" name="Google Shape;602;p63"/>
          <p:cNvSpPr txBox="1"/>
          <p:nvPr/>
        </p:nvSpPr>
        <p:spPr>
          <a:xfrm>
            <a:off x="5234213" y="5344115"/>
            <a:ext cx="6292530" cy="646290"/>
          </a:xfrm>
          <a:prstGeom prst="rect">
            <a:avLst/>
          </a:prstGeom>
          <a:noFill/>
          <a:ln>
            <a:noFill/>
          </a:ln>
        </p:spPr>
        <p:txBody>
          <a:bodyPr spcFirstLastPara="1" wrap="square" lIns="0" tIns="45700" rIns="0" bIns="45700" anchor="t" anchorCtr="0">
            <a:spAutoFit/>
          </a:bodyPr>
          <a:lstStyle/>
          <a:p>
            <a:pPr lvl="0"/>
            <a:r>
              <a:rPr lang="es-419" sz="1200" dirty="0">
                <a:latin typeface="Century Gothic"/>
                <a:ea typeface="Century Gothic"/>
                <a:cs typeface="Century Gothic"/>
                <a:sym typeface="Century Gothic"/>
              </a:rPr>
              <a:t>Interfaz del editor de código de </a:t>
            </a:r>
            <a:r>
              <a:rPr lang="en-US" sz="1200" dirty="0">
                <a:latin typeface="Century Gothic"/>
                <a:ea typeface="Century Gothic"/>
                <a:cs typeface="Century Gothic"/>
                <a:sym typeface="Century Gothic"/>
              </a:rPr>
              <a:t>Google Earth Engine </a:t>
            </a:r>
            <a:r>
              <a:rPr lang="es-419" sz="1200" dirty="0">
                <a:latin typeface="Century Gothic"/>
                <a:ea typeface="Century Gothic"/>
                <a:cs typeface="Century Gothic"/>
                <a:sym typeface="Century Gothic"/>
              </a:rPr>
              <a:t>usando la API de JavaScript, </a:t>
            </a:r>
            <a:r>
              <a:rPr lang="es-419" sz="1200" spc="-40" dirty="0">
                <a:latin typeface="Century Gothic"/>
                <a:ea typeface="Century Gothic"/>
                <a:cs typeface="Century Gothic"/>
                <a:sym typeface="Century Gothic"/>
              </a:rPr>
              <a:t>visualizando imágenes de color real de la reflectancia superficial de Landsat 8 para EE.UU.</a:t>
            </a:r>
            <a:endParaRPr lang="es-419" spc="-40" dirty="0"/>
          </a:p>
          <a:p>
            <a:pPr lvl="0"/>
            <a:r>
              <a:rPr lang="es-419" sz="1200" dirty="0">
                <a:latin typeface="Century Gothic"/>
                <a:ea typeface="Century Gothic"/>
                <a:cs typeface="Century Gothic"/>
                <a:sym typeface="Century Gothic"/>
              </a:rPr>
              <a:t>Fuente</a:t>
            </a:r>
            <a:r>
              <a:rPr lang="en-US" sz="1200" b="0" i="0" u="none" strike="noStrike" cap="none" dirty="0">
                <a:solidFill>
                  <a:srgbClr val="000000"/>
                </a:solidFill>
                <a:latin typeface="Century Gothic"/>
                <a:ea typeface="Century Gothic"/>
                <a:cs typeface="Century Gothic"/>
                <a:sym typeface="Century Gothic"/>
              </a:rPr>
              <a:t>: </a:t>
            </a:r>
            <a:r>
              <a:rPr lang="en-US" sz="1200" b="0" i="0" u="sng" strike="noStrike" cap="none" dirty="0">
                <a:solidFill>
                  <a:srgbClr val="5496AD"/>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Google Earth Engine Developers</a:t>
            </a:r>
            <a:endParaRPr sz="1200" b="0" i="0" u="none" strike="noStrike" cap="none" dirty="0">
              <a:solidFill>
                <a:srgbClr val="5496AD"/>
              </a:solidFill>
              <a:latin typeface="Century Gothic"/>
              <a:ea typeface="Century Gothic"/>
              <a:cs typeface="Century Gothic"/>
              <a:sym typeface="Century Gothic"/>
            </a:endParaRPr>
          </a:p>
        </p:txBody>
      </p:sp>
      <p:pic>
        <p:nvPicPr>
          <p:cNvPr id="603" name="Google Shape;603;p63"/>
          <p:cNvPicPr preferRelativeResize="0"/>
          <p:nvPr/>
        </p:nvPicPr>
        <p:blipFill rotWithShape="1">
          <a:blip r:embed="rId4">
            <a:alphaModFix/>
          </a:blip>
          <a:srcRect/>
          <a:stretch/>
        </p:blipFill>
        <p:spPr>
          <a:xfrm>
            <a:off x="5234213" y="1280164"/>
            <a:ext cx="6292530" cy="3988471"/>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p:nvPr/>
        </p:nvSpPr>
        <p:spPr>
          <a:xfrm>
            <a:off x="579783" y="5184743"/>
            <a:ext cx="11032433" cy="1384954"/>
          </a:xfrm>
          <a:prstGeom prst="rect">
            <a:avLst/>
          </a:prstGeom>
          <a:noFill/>
          <a:ln>
            <a:noFill/>
          </a:ln>
        </p:spPr>
        <p:txBody>
          <a:bodyPr spcFirstLastPara="1" wrap="square" lIns="91425" tIns="45700" rIns="91425" bIns="45700" anchor="t" anchorCtr="0">
            <a:spAutoFit/>
          </a:bodyPr>
          <a:lstStyle/>
          <a:p>
            <a:pPr lvl="0" algn="ctr">
              <a:buSzPts val="2800"/>
            </a:pPr>
            <a:r>
              <a:rPr lang="es-ES" sz="2800" dirty="0">
                <a:solidFill>
                  <a:srgbClr val="53585D"/>
                </a:solidFill>
                <a:latin typeface="Century Gothic"/>
                <a:ea typeface="Century Gothic"/>
                <a:cs typeface="Century Gothic"/>
                <a:sym typeface="Century Gothic"/>
              </a:rPr>
              <a:t>Monitoreo de la Calidad del Agua de Lagos Interiores Usando Datos de Teledetección</a:t>
            </a:r>
          </a:p>
          <a:p>
            <a:pPr lvl="0" algn="ctr">
              <a:buSzPts val="2800"/>
            </a:pPr>
            <a:r>
              <a:rPr lang="es-ES" sz="2800" b="1" i="0" u="none" strike="noStrike" cap="none" dirty="0">
                <a:solidFill>
                  <a:srgbClr val="53585D"/>
                </a:solidFill>
                <a:latin typeface="Century Gothic"/>
                <a:ea typeface="Century Gothic"/>
                <a:cs typeface="Century Gothic"/>
                <a:sym typeface="Century Gothic"/>
              </a:rPr>
              <a:t>Resumen General</a:t>
            </a:r>
            <a:endParaRPr sz="2800" b="1" i="0" u="none" strike="noStrike" cap="none" dirty="0">
              <a:solidFill>
                <a:srgbClr val="53585D"/>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La Plataforma</a:t>
            </a:r>
            <a:r>
              <a:rPr lang="en-US" dirty="0"/>
              <a:t> Google Earth Engine</a:t>
            </a:r>
            <a:endParaRPr dirty="0"/>
          </a:p>
        </p:txBody>
      </p:sp>
      <p:sp>
        <p:nvSpPr>
          <p:cNvPr id="203" name="Google Shape;203;p23"/>
          <p:cNvSpPr txBox="1">
            <a:spLocks noGrp="1"/>
          </p:cNvSpPr>
          <p:nvPr>
            <p:ph type="body" idx="1"/>
          </p:nvPr>
        </p:nvSpPr>
        <p:spPr>
          <a:xfrm>
            <a:off x="242315" y="1037520"/>
            <a:ext cx="4801173" cy="5143516"/>
          </a:xfrm>
          <a:prstGeom prst="rect">
            <a:avLst/>
          </a:prstGeom>
          <a:noFill/>
          <a:ln>
            <a:noFill/>
          </a:ln>
        </p:spPr>
        <p:txBody>
          <a:bodyPr spcFirstLastPara="1" wrap="square" lIns="0" tIns="60925" rIns="121875" bIns="60925" anchor="t" anchorCtr="0">
            <a:normAutofit fontScale="92500" lnSpcReduction="10000"/>
          </a:bodyPr>
          <a:lstStyle/>
          <a:p>
            <a:pPr marL="457200" lvl="0" indent="-368300" algn="l" rtl="0">
              <a:lnSpc>
                <a:spcPct val="100000"/>
              </a:lnSpc>
              <a:spcBef>
                <a:spcPts val="800"/>
              </a:spcBef>
              <a:spcAft>
                <a:spcPts val="0"/>
              </a:spcAft>
              <a:buClr>
                <a:schemeClr val="dk1"/>
              </a:buClr>
              <a:buSzPts val="2200"/>
              <a:buChar char="•"/>
            </a:pPr>
            <a:r>
              <a:rPr lang="en-US" dirty="0"/>
              <a:t>Google Earth Engine (GEE) </a:t>
            </a:r>
            <a:r>
              <a:rPr lang="es-419" dirty="0"/>
              <a:t>aprovecha las capacidades de la computación en la nube para darle a los usuarios un solo lugar para </a:t>
            </a:r>
            <a:r>
              <a:rPr lang="es-419" b="1" dirty="0"/>
              <a:t>acceder a datos satelitales, aplicar metodologías de teledetección y visualizar resultados de análisis</a:t>
            </a:r>
            <a:r>
              <a:rPr lang="es-419" dirty="0"/>
              <a:t>.</a:t>
            </a:r>
          </a:p>
          <a:p>
            <a:pPr marL="457200" lvl="0" indent="-368300" algn="l" rtl="0">
              <a:lnSpc>
                <a:spcPct val="100000"/>
              </a:lnSpc>
              <a:spcBef>
                <a:spcPts val="800"/>
              </a:spcBef>
              <a:spcAft>
                <a:spcPts val="0"/>
              </a:spcAft>
              <a:buClr>
                <a:schemeClr val="dk1"/>
              </a:buClr>
              <a:buSzPts val="2200"/>
              <a:buChar char="•"/>
            </a:pPr>
            <a:r>
              <a:rPr lang="es-419" dirty="0"/>
              <a:t>La interfaz de programación de aplicación (</a:t>
            </a:r>
            <a:r>
              <a:rPr lang="en-US" dirty="0"/>
              <a:t>application programming</a:t>
            </a:r>
            <a:r>
              <a:rPr lang="es-419" dirty="0"/>
              <a:t> interface o API) de GEE permite la aplicación fácil de algoritmos y clasificaciones de monitoreo de la cobertura terrestre con comandos codificados.</a:t>
            </a:r>
          </a:p>
          <a:p>
            <a:pPr marL="457200" lvl="0" indent="-228600" algn="l" rtl="0">
              <a:lnSpc>
                <a:spcPct val="100000"/>
              </a:lnSpc>
              <a:spcBef>
                <a:spcPts val="800"/>
              </a:spcBef>
              <a:spcAft>
                <a:spcPts val="0"/>
              </a:spcAft>
              <a:buClr>
                <a:schemeClr val="dk1"/>
              </a:buClr>
              <a:buSzPts val="2200"/>
              <a:buNone/>
            </a:pPr>
            <a:endParaRPr lang="es-419" sz="2000" dirty="0"/>
          </a:p>
          <a:p>
            <a:pPr marL="457200" lvl="0" indent="-228600" algn="l" rtl="0">
              <a:lnSpc>
                <a:spcPct val="100000"/>
              </a:lnSpc>
              <a:spcBef>
                <a:spcPts val="800"/>
              </a:spcBef>
              <a:spcAft>
                <a:spcPts val="0"/>
              </a:spcAft>
              <a:buClr>
                <a:schemeClr val="dk1"/>
              </a:buClr>
              <a:buSzPts val="2200"/>
              <a:buNone/>
            </a:pPr>
            <a:endParaRPr sz="2000" dirty="0"/>
          </a:p>
        </p:txBody>
      </p:sp>
      <p:pic>
        <p:nvPicPr>
          <p:cNvPr id="204" name="Google Shape;204;p23"/>
          <p:cNvPicPr preferRelativeResize="0"/>
          <p:nvPr/>
        </p:nvPicPr>
        <p:blipFill rotWithShape="1">
          <a:blip r:embed="rId3">
            <a:alphaModFix/>
          </a:blip>
          <a:srcRect/>
          <a:stretch/>
        </p:blipFill>
        <p:spPr>
          <a:xfrm>
            <a:off x="5274684" y="1130283"/>
            <a:ext cx="6556651" cy="4613291"/>
          </a:xfrm>
          <a:prstGeom prst="rect">
            <a:avLst/>
          </a:prstGeom>
          <a:noFill/>
          <a:ln w="9525" cap="flat" cmpd="sng">
            <a:solidFill>
              <a:schemeClr val="dk1"/>
            </a:solidFill>
            <a:prstDash val="solid"/>
            <a:round/>
            <a:headEnd type="none" w="sm" len="sm"/>
            <a:tailEnd type="none" w="sm" len="sm"/>
          </a:ln>
        </p:spPr>
      </p:pic>
      <p:sp>
        <p:nvSpPr>
          <p:cNvPr id="205" name="Google Shape;205;p23"/>
          <p:cNvSpPr txBox="1"/>
          <p:nvPr/>
        </p:nvSpPr>
        <p:spPr>
          <a:xfrm>
            <a:off x="5274684" y="5743574"/>
            <a:ext cx="414077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000000"/>
                </a:solidFill>
                <a:latin typeface="Century Gothic"/>
                <a:ea typeface="Century Gothic"/>
                <a:cs typeface="Century Gothic"/>
                <a:sym typeface="Century Gothic"/>
              </a:rPr>
              <a:t>Fuente de la Imagen: </a:t>
            </a:r>
            <a:r>
              <a:rPr lang="en-US" sz="1200" b="0" i="0" u="sng" strike="noStrike" cap="none" dirty="0">
                <a:solidFill>
                  <a:srgbClr val="000000"/>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Google Earth Engine</a:t>
            </a:r>
            <a:endParaRPr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4"/>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n-US" dirty="0"/>
              <a:t>Application Programming Interface* (API)</a:t>
            </a:r>
            <a:endParaRPr dirty="0"/>
          </a:p>
        </p:txBody>
      </p:sp>
      <p:sp>
        <p:nvSpPr>
          <p:cNvPr id="212" name="Google Shape;212;p24"/>
          <p:cNvSpPr txBox="1">
            <a:spLocks noGrp="1"/>
          </p:cNvSpPr>
          <p:nvPr>
            <p:ph type="body" idx="1"/>
          </p:nvPr>
        </p:nvSpPr>
        <p:spPr>
          <a:xfrm>
            <a:off x="242315" y="1130284"/>
            <a:ext cx="5022412" cy="5143516"/>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800"/>
              </a:spcBef>
              <a:spcAft>
                <a:spcPts val="0"/>
              </a:spcAft>
              <a:buClr>
                <a:schemeClr val="dk1"/>
              </a:buClr>
              <a:buSzPts val="2200"/>
              <a:buChar char="•"/>
            </a:pPr>
            <a:r>
              <a:rPr lang="en-US" dirty="0"/>
              <a:t>La API de JavaScript </a:t>
            </a:r>
            <a:r>
              <a:rPr lang="es-419" dirty="0"/>
              <a:t>en</a:t>
            </a:r>
            <a:r>
              <a:rPr lang="en-US" dirty="0"/>
              <a:t> Earth Engine </a:t>
            </a:r>
            <a:r>
              <a:rPr lang="es-419" dirty="0"/>
              <a:t>actualmente es el método más utilizado de trabajar con </a:t>
            </a:r>
            <a:r>
              <a:rPr lang="en-US" dirty="0"/>
              <a:t>GEE.</a:t>
            </a:r>
            <a:endParaRPr dirty="0"/>
          </a:p>
          <a:p>
            <a:pPr marL="457200" lvl="0" indent="-368300" algn="l" rtl="0">
              <a:lnSpc>
                <a:spcPct val="100000"/>
              </a:lnSpc>
              <a:spcBef>
                <a:spcPts val="800"/>
              </a:spcBef>
              <a:spcAft>
                <a:spcPts val="0"/>
              </a:spcAft>
              <a:buClr>
                <a:schemeClr val="dk1"/>
              </a:buClr>
              <a:buSzPts val="2200"/>
              <a:buChar char="•"/>
            </a:pPr>
            <a:r>
              <a:rPr lang="es-419" dirty="0"/>
              <a:t>También hay una</a:t>
            </a:r>
            <a:r>
              <a:rPr lang="en-US" dirty="0"/>
              <a:t> API de Python </a:t>
            </a:r>
            <a:r>
              <a:rPr lang="es-419" dirty="0"/>
              <a:t>disponible a través de </a:t>
            </a:r>
            <a:r>
              <a:rPr lang="en-US" dirty="0"/>
              <a:t>Google Colaboratory (Colab) </a:t>
            </a:r>
            <a:r>
              <a:rPr lang="es-419" dirty="0"/>
              <a:t>para las personas interesadas en utilizar </a:t>
            </a:r>
            <a:r>
              <a:rPr lang="en-US" dirty="0"/>
              <a:t>Python.</a:t>
            </a:r>
            <a:endParaRPr dirty="0"/>
          </a:p>
          <a:p>
            <a:pPr marL="914400" lvl="1" indent="-368300" algn="l" rtl="0">
              <a:lnSpc>
                <a:spcPct val="100000"/>
              </a:lnSpc>
              <a:spcBef>
                <a:spcPts val="400"/>
              </a:spcBef>
              <a:spcAft>
                <a:spcPts val="0"/>
              </a:spcAft>
              <a:buSzPts val="2200"/>
              <a:buChar char="–"/>
            </a:pPr>
            <a:r>
              <a:rPr lang="es-419" dirty="0">
                <a:solidFill>
                  <a:schemeClr val="tx1">
                    <a:lumMod val="65000"/>
                    <a:lumOff val="35000"/>
                  </a:schemeClr>
                </a:solidFill>
              </a:rPr>
              <a:t>Esto es un poco más complicado que trabajar directamente en el editor de código de </a:t>
            </a:r>
            <a:r>
              <a:rPr lang="en-US" dirty="0">
                <a:solidFill>
                  <a:schemeClr val="tx1">
                    <a:lumMod val="65000"/>
                    <a:lumOff val="35000"/>
                  </a:schemeClr>
                </a:solidFill>
              </a:rPr>
              <a:t>GEE con JavaScript.  </a:t>
            </a:r>
            <a:endParaRPr dirty="0">
              <a:solidFill>
                <a:schemeClr val="tx1">
                  <a:lumMod val="65000"/>
                  <a:lumOff val="35000"/>
                </a:schemeClr>
              </a:solidFill>
            </a:endParaRPr>
          </a:p>
        </p:txBody>
      </p:sp>
      <p:pic>
        <p:nvPicPr>
          <p:cNvPr id="213" name="Google Shape;213;p24"/>
          <p:cNvPicPr preferRelativeResize="0"/>
          <p:nvPr/>
        </p:nvPicPr>
        <p:blipFill rotWithShape="1">
          <a:blip r:embed="rId3">
            <a:alphaModFix/>
          </a:blip>
          <a:srcRect/>
          <a:stretch/>
        </p:blipFill>
        <p:spPr>
          <a:xfrm>
            <a:off x="5414241" y="1130284"/>
            <a:ext cx="6375977" cy="3981697"/>
          </a:xfrm>
          <a:prstGeom prst="rect">
            <a:avLst/>
          </a:prstGeom>
          <a:noFill/>
          <a:ln w="9525" cap="flat" cmpd="sng">
            <a:solidFill>
              <a:schemeClr val="dk1"/>
            </a:solidFill>
            <a:prstDash val="solid"/>
            <a:round/>
            <a:headEnd type="none" w="sm" len="sm"/>
            <a:tailEnd type="none" w="sm" len="sm"/>
          </a:ln>
        </p:spPr>
      </p:pic>
      <p:sp>
        <p:nvSpPr>
          <p:cNvPr id="214" name="Google Shape;214;p24"/>
          <p:cNvSpPr txBox="1"/>
          <p:nvPr/>
        </p:nvSpPr>
        <p:spPr>
          <a:xfrm>
            <a:off x="5414241" y="5111981"/>
            <a:ext cx="637597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1200" b="0" i="0" u="none" strike="noStrike" cap="none" dirty="0">
                <a:solidFill>
                  <a:srgbClr val="000000"/>
                </a:solidFill>
                <a:latin typeface="Century Gothic"/>
                <a:ea typeface="Century Gothic"/>
                <a:cs typeface="Century Gothic"/>
                <a:sym typeface="Century Gothic"/>
              </a:rPr>
              <a:t>Cuaderno </a:t>
            </a:r>
            <a:r>
              <a:rPr lang="en-US" sz="1200" b="0" i="0" u="none" strike="noStrike" cap="none" dirty="0">
                <a:solidFill>
                  <a:srgbClr val="000000"/>
                </a:solidFill>
                <a:latin typeface="Century Gothic"/>
                <a:ea typeface="Century Gothic"/>
                <a:cs typeface="Century Gothic"/>
                <a:sym typeface="Century Gothic"/>
              </a:rPr>
              <a:t>de Google Colab </a:t>
            </a:r>
            <a:r>
              <a:rPr lang="es-419" sz="1200" b="0" i="0" u="none" strike="noStrike" cap="none" dirty="0">
                <a:solidFill>
                  <a:srgbClr val="000000"/>
                </a:solidFill>
                <a:latin typeface="Century Gothic"/>
                <a:ea typeface="Century Gothic"/>
                <a:cs typeface="Century Gothic"/>
                <a:sym typeface="Century Gothic"/>
              </a:rPr>
              <a:t>usando una se</a:t>
            </a:r>
            <a:r>
              <a:rPr lang="es-419" sz="1200" dirty="0">
                <a:latin typeface="Century Gothic"/>
                <a:ea typeface="Century Gothic"/>
                <a:cs typeface="Century Gothic"/>
                <a:sym typeface="Century Gothic"/>
              </a:rPr>
              <a:t>cción codificada para visualizar la elevación en una celda de saluda</a:t>
            </a:r>
            <a:r>
              <a:rPr lang="en-US" sz="1200" b="0" i="0" u="none" strike="noStrike" cap="none" dirty="0">
                <a:solidFill>
                  <a:srgbClr val="000000"/>
                </a:solidFill>
                <a:latin typeface="Century Gothic"/>
                <a:ea typeface="Century Gothic"/>
                <a:cs typeface="Century Gothic"/>
                <a:sym typeface="Century Gothic"/>
              </a:rPr>
              <a:t>. Fuente: </a:t>
            </a:r>
            <a:r>
              <a:rPr lang="en-US" sz="1200" b="0" i="0" u="sng" strike="noStrike" cap="none" dirty="0">
                <a:solidFill>
                  <a:srgbClr val="000000"/>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Google Colab</a:t>
            </a:r>
            <a:endParaRPr sz="1200" b="0" i="0" u="none" strike="noStrike" cap="none" dirty="0">
              <a:solidFill>
                <a:srgbClr val="000000"/>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7C0DCE69-88C7-E812-404E-CE343D7D8B12}"/>
              </a:ext>
            </a:extLst>
          </p:cNvPr>
          <p:cNvSpPr txBox="1"/>
          <p:nvPr/>
        </p:nvSpPr>
        <p:spPr>
          <a:xfrm>
            <a:off x="2413416" y="6310859"/>
            <a:ext cx="4916774" cy="307777"/>
          </a:xfrm>
          <a:prstGeom prst="rect">
            <a:avLst/>
          </a:prstGeom>
          <a:noFill/>
        </p:spPr>
        <p:txBody>
          <a:bodyPr wrap="square" rtlCol="0">
            <a:spAutoFit/>
          </a:bodyPr>
          <a:lstStyle/>
          <a:p>
            <a:r>
              <a:rPr lang="en-US" dirty="0"/>
              <a:t>*</a:t>
            </a:r>
            <a:r>
              <a:rPr lang="es-419" dirty="0"/>
              <a:t>interfaz de programación de aplicación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5"/>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Funcionalidad de Google </a:t>
            </a:r>
            <a:r>
              <a:rPr lang="en-US" dirty="0"/>
              <a:t>Earth Engine</a:t>
            </a:r>
          </a:p>
        </p:txBody>
      </p:sp>
      <p:sp>
        <p:nvSpPr>
          <p:cNvPr id="221" name="Google Shape;221;p25"/>
          <p:cNvSpPr txBox="1">
            <a:spLocks noGrp="1"/>
          </p:cNvSpPr>
          <p:nvPr>
            <p:ph type="body" idx="1"/>
          </p:nvPr>
        </p:nvSpPr>
        <p:spPr>
          <a:xfrm>
            <a:off x="242315" y="1130284"/>
            <a:ext cx="5172648" cy="5143516"/>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800"/>
              </a:spcBef>
              <a:spcAft>
                <a:spcPts val="0"/>
              </a:spcAft>
              <a:buClr>
                <a:schemeClr val="dk1"/>
              </a:buClr>
              <a:buSzPts val="2200"/>
              <a:buChar char="•"/>
            </a:pPr>
            <a:r>
              <a:rPr lang="es-419" dirty="0"/>
              <a:t>Los usos de GEE para el análisis </a:t>
            </a:r>
            <a:r>
              <a:rPr lang="es-419" spc="-20" dirty="0"/>
              <a:t>de imágenes de satélites incluyen:</a:t>
            </a:r>
          </a:p>
          <a:p>
            <a:pPr marL="914400" lvl="1" indent="-368300" algn="l" rtl="0">
              <a:lnSpc>
                <a:spcPct val="100000"/>
              </a:lnSpc>
              <a:spcBef>
                <a:spcPts val="400"/>
              </a:spcBef>
              <a:spcAft>
                <a:spcPts val="0"/>
              </a:spcAft>
              <a:buSzPts val="2200"/>
              <a:buChar char="–"/>
            </a:pPr>
            <a:r>
              <a:rPr lang="es-419" dirty="0">
                <a:solidFill>
                  <a:schemeClr val="tx1">
                    <a:lumMod val="65000"/>
                    <a:lumOff val="35000"/>
                  </a:schemeClr>
                </a:solidFill>
              </a:rPr>
              <a:t>Automatización del procesamiento y la visualización de datos</a:t>
            </a:r>
          </a:p>
          <a:p>
            <a:pPr marL="914400" lvl="1" indent="-368300" algn="l" rtl="0">
              <a:lnSpc>
                <a:spcPct val="100000"/>
              </a:lnSpc>
              <a:spcBef>
                <a:spcPts val="400"/>
              </a:spcBef>
              <a:spcAft>
                <a:spcPts val="0"/>
              </a:spcAft>
              <a:buSzPts val="2200"/>
              <a:buChar char="–"/>
            </a:pPr>
            <a:r>
              <a:rPr lang="es-419" dirty="0">
                <a:solidFill>
                  <a:schemeClr val="tx1">
                    <a:lumMod val="65000"/>
                    <a:lumOff val="35000"/>
                  </a:schemeClr>
                </a:solidFill>
              </a:rPr>
              <a:t>Monitoreo en tiempo casi real (limitado por la disponibilidad de datos en el catálogo)</a:t>
            </a:r>
          </a:p>
          <a:p>
            <a:pPr marL="914400" lvl="1" indent="-368300" algn="l" rtl="0">
              <a:lnSpc>
                <a:spcPct val="100000"/>
              </a:lnSpc>
              <a:spcBef>
                <a:spcPts val="400"/>
              </a:spcBef>
              <a:spcAft>
                <a:spcPts val="0"/>
              </a:spcAft>
              <a:buSzPts val="2200"/>
              <a:buChar char="–"/>
            </a:pPr>
            <a:r>
              <a:rPr lang="es-419" dirty="0">
                <a:solidFill>
                  <a:schemeClr val="tx1">
                    <a:lumMod val="65000"/>
                    <a:lumOff val="35000"/>
                  </a:schemeClr>
                </a:solidFill>
              </a:rPr>
              <a:t>Aplicación de algoritmos de aprendizaje automático</a:t>
            </a:r>
          </a:p>
          <a:p>
            <a:pPr marL="914400" lvl="1" indent="-368300" algn="l" rtl="0">
              <a:lnSpc>
                <a:spcPct val="100000"/>
              </a:lnSpc>
              <a:spcBef>
                <a:spcPts val="400"/>
              </a:spcBef>
              <a:spcAft>
                <a:spcPts val="0"/>
              </a:spcAft>
              <a:buSzPts val="2200"/>
              <a:buChar char="–"/>
            </a:pPr>
            <a:r>
              <a:rPr lang="es-419" dirty="0">
                <a:solidFill>
                  <a:schemeClr val="tx1">
                    <a:lumMod val="65000"/>
                    <a:lumOff val="35000"/>
                  </a:schemeClr>
                </a:solidFill>
              </a:rPr>
              <a:t>Implementación de la </a:t>
            </a:r>
            <a:r>
              <a:rPr lang="en-US" dirty="0">
                <a:solidFill>
                  <a:schemeClr val="tx1">
                    <a:lumMod val="65000"/>
                    <a:lumOff val="35000"/>
                  </a:schemeClr>
                </a:solidFill>
              </a:rPr>
              <a:t>Graphical User Interface (</a:t>
            </a:r>
            <a:r>
              <a:rPr lang="es-419" dirty="0">
                <a:solidFill>
                  <a:schemeClr val="tx1">
                    <a:lumMod val="65000"/>
                    <a:lumOff val="35000"/>
                  </a:schemeClr>
                </a:solidFill>
              </a:rPr>
              <a:t>interfaz gráfica de usuario)</a:t>
            </a:r>
          </a:p>
          <a:p>
            <a:pPr marL="914400" lvl="1" indent="-228600" algn="l" rtl="0">
              <a:lnSpc>
                <a:spcPct val="100000"/>
              </a:lnSpc>
              <a:spcBef>
                <a:spcPts val="400"/>
              </a:spcBef>
              <a:spcAft>
                <a:spcPts val="0"/>
              </a:spcAft>
              <a:buSzPts val="2200"/>
              <a:buNone/>
            </a:pPr>
            <a:endParaRPr lang="es-419" dirty="0"/>
          </a:p>
          <a:p>
            <a:pPr marL="914400" lvl="1" indent="-228600" algn="l" rtl="0">
              <a:lnSpc>
                <a:spcPct val="100000"/>
              </a:lnSpc>
              <a:spcBef>
                <a:spcPts val="400"/>
              </a:spcBef>
              <a:spcAft>
                <a:spcPts val="0"/>
              </a:spcAft>
              <a:buSzPts val="2200"/>
              <a:buNone/>
            </a:pPr>
            <a:endParaRPr lang="es-419" dirty="0"/>
          </a:p>
        </p:txBody>
      </p:sp>
      <p:pic>
        <p:nvPicPr>
          <p:cNvPr id="222" name="Google Shape;222;p25"/>
          <p:cNvPicPr preferRelativeResize="0"/>
          <p:nvPr/>
        </p:nvPicPr>
        <p:blipFill rotWithShape="1">
          <a:blip r:embed="rId3">
            <a:alphaModFix/>
          </a:blip>
          <a:srcRect/>
          <a:stretch/>
        </p:blipFill>
        <p:spPr>
          <a:xfrm>
            <a:off x="5722453" y="988315"/>
            <a:ext cx="5401984" cy="4729162"/>
          </a:xfrm>
          <a:prstGeom prst="rect">
            <a:avLst/>
          </a:prstGeom>
          <a:noFill/>
          <a:ln>
            <a:noFill/>
          </a:ln>
        </p:spPr>
      </p:pic>
      <p:sp>
        <p:nvSpPr>
          <p:cNvPr id="223" name="Google Shape;223;p25"/>
          <p:cNvSpPr txBox="1"/>
          <p:nvPr/>
        </p:nvSpPr>
        <p:spPr>
          <a:xfrm>
            <a:off x="5715000" y="5750010"/>
            <a:ext cx="5414963" cy="1092566"/>
          </a:xfrm>
          <a:prstGeom prst="rect">
            <a:avLst/>
          </a:prstGeom>
          <a:noFill/>
          <a:ln>
            <a:noFill/>
          </a:ln>
        </p:spPr>
        <p:txBody>
          <a:bodyPr spcFirstLastPara="1" wrap="square" lIns="91425" tIns="45700" rIns="91425" bIns="45700" anchor="t" anchorCtr="0">
            <a:spAutoFit/>
          </a:bodyPr>
          <a:lstStyle/>
          <a:p>
            <a:pPr>
              <a:lnSpc>
                <a:spcPts val="1300"/>
              </a:lnSpc>
            </a:pPr>
            <a:r>
              <a:rPr lang="es-419" sz="1200" b="0" i="0" u="none" strike="noStrike" cap="none" dirty="0">
                <a:solidFill>
                  <a:srgbClr val="000000"/>
                </a:solidFill>
                <a:latin typeface="Century Gothic"/>
                <a:ea typeface="Century Gothic"/>
                <a:cs typeface="Century Gothic"/>
                <a:sym typeface="Century Gothic"/>
              </a:rPr>
              <a:t>Clasificador simple </a:t>
            </a:r>
            <a:r>
              <a:rPr lang="en-US" sz="1200" b="0" i="0" u="none" strike="noStrike" cap="none" dirty="0">
                <a:solidFill>
                  <a:srgbClr val="000000"/>
                </a:solidFill>
                <a:latin typeface="Century Gothic"/>
                <a:ea typeface="Century Gothic"/>
                <a:cs typeface="Century Gothic"/>
                <a:sym typeface="Century Gothic"/>
              </a:rPr>
              <a:t>Classification and Regression Trees </a:t>
            </a:r>
            <a:r>
              <a:rPr lang="es-419" sz="1200" b="0" i="0" u="none" strike="noStrike" cap="none" dirty="0">
                <a:solidFill>
                  <a:srgbClr val="000000"/>
                </a:solidFill>
                <a:latin typeface="Century Gothic"/>
                <a:ea typeface="Century Gothic"/>
                <a:cs typeface="Century Gothic"/>
                <a:sym typeface="Century Gothic"/>
              </a:rPr>
              <a:t>(CART) implementado en la API de GEE para identificar tres clases: urbana, bosque y agua en la zona de la Bahía de San Francisco para mayo de 2021 usando imágenes de Landsat 8. </a:t>
            </a:r>
            <a:r>
              <a:rPr lang="en-US" sz="1200" dirty="0">
                <a:latin typeface="Century Gothic"/>
                <a:ea typeface="Century Gothic"/>
                <a:cs typeface="Century Gothic"/>
                <a:sym typeface="Century Gothic"/>
              </a:rPr>
              <a:t>Fuente: </a:t>
            </a:r>
            <a:r>
              <a:rPr lang="en-US" sz="1200" u="sng" dirty="0">
                <a:solidFill>
                  <a:srgbClr val="5496AD"/>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Google Earth Engine Developers</a:t>
            </a:r>
            <a:endParaRPr lang="en-US" sz="1200" dirty="0">
              <a:solidFill>
                <a:srgbClr val="5496AD"/>
              </a:solidFill>
              <a:latin typeface="Century Gothic"/>
              <a:ea typeface="Century Gothic"/>
              <a:cs typeface="Century Gothic"/>
              <a:sym typeface="Century Gothic"/>
            </a:endParaRPr>
          </a:p>
          <a:p>
            <a:pPr marL="0" marR="0" lvl="0" indent="0" algn="l" rtl="0">
              <a:lnSpc>
                <a:spcPts val="1300"/>
              </a:lnSpc>
              <a:spcBef>
                <a:spcPts val="0"/>
              </a:spcBef>
              <a:spcAft>
                <a:spcPts val="0"/>
              </a:spcAft>
              <a:buNone/>
            </a:pPr>
            <a:endParaRPr lang="en-US" sz="12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9"/>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Recordatorio sobre Google </a:t>
            </a:r>
            <a:r>
              <a:rPr lang="en-US" dirty="0"/>
              <a:t>Earth Engine</a:t>
            </a:r>
          </a:p>
        </p:txBody>
      </p:sp>
      <p:sp>
        <p:nvSpPr>
          <p:cNvPr id="173" name="Google Shape;173;p19"/>
          <p:cNvSpPr txBox="1">
            <a:spLocks noGrp="1"/>
          </p:cNvSpPr>
          <p:nvPr>
            <p:ph type="body" idx="1"/>
          </p:nvPr>
        </p:nvSpPr>
        <p:spPr>
          <a:xfrm>
            <a:off x="242315" y="1130284"/>
            <a:ext cx="4986910" cy="5143516"/>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800"/>
              </a:spcBef>
              <a:spcAft>
                <a:spcPts val="0"/>
              </a:spcAft>
              <a:buClr>
                <a:schemeClr val="dk1"/>
              </a:buClr>
              <a:buSzPts val="2200"/>
              <a:buChar char="•"/>
            </a:pPr>
            <a:r>
              <a:rPr lang="es-419" dirty="0"/>
              <a:t>Asegúrese de inscribirse para una cuenta de Google </a:t>
            </a:r>
            <a:r>
              <a:rPr lang="en-US" dirty="0"/>
              <a:t>Earth Engine lo </a:t>
            </a:r>
            <a:r>
              <a:rPr lang="es-419" dirty="0"/>
              <a:t>más pronto posible, si aún no lo ha hecho, usando el siguiente enlace:</a:t>
            </a:r>
          </a:p>
          <a:p>
            <a:pPr marL="914400" lvl="1" indent="-368300" algn="l" rtl="0">
              <a:lnSpc>
                <a:spcPct val="100000"/>
              </a:lnSpc>
              <a:spcBef>
                <a:spcPts val="800"/>
              </a:spcBef>
              <a:spcAft>
                <a:spcPts val="0"/>
              </a:spcAft>
              <a:buSzPts val="2200"/>
              <a:buChar char="–"/>
            </a:pPr>
            <a:r>
              <a:rPr lang="es-419" u="sng" dirty="0">
                <a:solidFill>
                  <a:schemeClr val="hlink"/>
                </a:solidFill>
                <a:hlinkClick r:id="rId3"/>
              </a:rPr>
              <a:t>https://signup.earthengine.google.com/#!/</a:t>
            </a:r>
            <a:endParaRPr lang="es-419" dirty="0"/>
          </a:p>
          <a:p>
            <a:pPr marL="914400" lvl="1" indent="-368300" algn="l" rtl="0">
              <a:lnSpc>
                <a:spcPct val="100000"/>
              </a:lnSpc>
              <a:spcBef>
                <a:spcPts val="800"/>
              </a:spcBef>
              <a:spcAft>
                <a:spcPts val="0"/>
              </a:spcAft>
              <a:buSzPts val="2200"/>
              <a:buChar char="–"/>
            </a:pPr>
            <a:r>
              <a:rPr lang="es-419" dirty="0">
                <a:solidFill>
                  <a:schemeClr val="tx1">
                    <a:lumMod val="65000"/>
                    <a:lumOff val="35000"/>
                  </a:schemeClr>
                </a:solidFill>
              </a:rPr>
              <a:t>No es necesario tener un correo de Gmail. Se le recomienda utilizar su correo de su trabajo/institución.</a:t>
            </a:r>
          </a:p>
        </p:txBody>
      </p:sp>
      <p:pic>
        <p:nvPicPr>
          <p:cNvPr id="174" name="Google Shape;174;p19"/>
          <p:cNvPicPr preferRelativeResize="0"/>
          <p:nvPr/>
        </p:nvPicPr>
        <p:blipFill rotWithShape="1">
          <a:blip r:embed="rId4">
            <a:alphaModFix/>
          </a:blip>
          <a:srcRect/>
          <a:stretch/>
        </p:blipFill>
        <p:spPr>
          <a:xfrm>
            <a:off x="5364467" y="1358892"/>
            <a:ext cx="6367708" cy="4686300"/>
          </a:xfrm>
          <a:prstGeom prst="rect">
            <a:avLst/>
          </a:prstGeom>
          <a:noFill/>
          <a:ln>
            <a:noFill/>
          </a:ln>
        </p:spPr>
      </p:pic>
      <p:pic>
        <p:nvPicPr>
          <p:cNvPr id="5" name="Google Shape;639;p67" descr="Icon&#10;&#10;Description automatically generated with low confidence">
            <a:extLst>
              <a:ext uri="{FF2B5EF4-FFF2-40B4-BE49-F238E27FC236}">
                <a16:creationId xmlns:a16="http://schemas.microsoft.com/office/drawing/2014/main" id="{5825180C-1422-46B8-82F4-0083FCC86E4A}"/>
              </a:ext>
            </a:extLst>
          </p:cNvPr>
          <p:cNvPicPr preferRelativeResize="0"/>
          <p:nvPr/>
        </p:nvPicPr>
        <p:blipFill rotWithShape="1">
          <a:blip r:embed="rId5">
            <a:alphaModFix/>
          </a:blip>
          <a:srcRect/>
          <a:stretch/>
        </p:blipFill>
        <p:spPr>
          <a:xfrm>
            <a:off x="5543763" y="1510301"/>
            <a:ext cx="1649001" cy="16490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68"/>
          <p:cNvSpPr txBox="1">
            <a:spLocks noGrp="1"/>
          </p:cNvSpPr>
          <p:nvPr>
            <p:ph type="title"/>
          </p:nvPr>
        </p:nvSpPr>
        <p:spPr>
          <a:xfrm>
            <a:off x="3182798" y="4888192"/>
            <a:ext cx="5826404" cy="1314352"/>
          </a:xfrm>
          <a:prstGeom prst="rect">
            <a:avLst/>
          </a:prstGeom>
          <a:noFill/>
          <a:ln>
            <a:noFill/>
          </a:ln>
        </p:spPr>
        <p:txBody>
          <a:bodyPr spcFirstLastPara="1" wrap="square" lIns="121875" tIns="60925" rIns="121875" bIns="60925" anchor="ctr" anchorCtr="0">
            <a:noAutofit/>
          </a:bodyPr>
          <a:lstStyle/>
          <a:p>
            <a:pPr marL="11113" lvl="0" indent="0" algn="ctr" rtl="0">
              <a:lnSpc>
                <a:spcPct val="100000"/>
              </a:lnSpc>
              <a:spcBef>
                <a:spcPts val="1200"/>
              </a:spcBef>
              <a:spcAft>
                <a:spcPts val="0"/>
              </a:spcAft>
              <a:buSzPts val="3494"/>
              <a:buNone/>
            </a:pPr>
            <a:r>
              <a:rPr lang="es-419" dirty="0"/>
              <a:t>Demostración</a:t>
            </a:r>
            <a:r>
              <a:rPr lang="en-US" dirty="0"/>
              <a:t>:</a:t>
            </a:r>
            <a:br>
              <a:rPr lang="en-US" b="1" dirty="0"/>
            </a:br>
            <a:r>
              <a:rPr lang="en-US" b="1" dirty="0"/>
              <a:t> </a:t>
            </a:r>
            <a:r>
              <a:rPr lang="es-419" b="1" dirty="0"/>
              <a:t>Acceso a Datos de  GLORIA</a:t>
            </a:r>
            <a:endParaRPr lang="es-419"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9"/>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Acerca de los Datos de GLORIA</a:t>
            </a:r>
          </a:p>
        </p:txBody>
      </p:sp>
      <p:sp>
        <p:nvSpPr>
          <p:cNvPr id="650" name="Google Shape;650;p69"/>
          <p:cNvSpPr txBox="1">
            <a:spLocks noGrp="1"/>
          </p:cNvSpPr>
          <p:nvPr>
            <p:ph type="body" idx="1"/>
          </p:nvPr>
        </p:nvSpPr>
        <p:spPr>
          <a:xfrm>
            <a:off x="242315" y="1095994"/>
            <a:ext cx="11707369" cy="5056204"/>
          </a:xfrm>
          <a:prstGeom prst="rect">
            <a:avLst/>
          </a:prstGeom>
          <a:noFill/>
          <a:ln>
            <a:noFill/>
          </a:ln>
        </p:spPr>
        <p:txBody>
          <a:bodyPr spcFirstLastPara="1" wrap="square" lIns="0" tIns="60925" rIns="121875" bIns="60925" anchor="t" anchorCtr="0">
            <a:normAutofit fontScale="92500"/>
          </a:bodyPr>
          <a:lstStyle/>
          <a:p>
            <a:pPr marL="457200" lvl="0" indent="-368300" algn="l" rtl="0">
              <a:lnSpc>
                <a:spcPct val="100000"/>
              </a:lnSpc>
              <a:spcBef>
                <a:spcPts val="800"/>
              </a:spcBef>
              <a:spcAft>
                <a:spcPts val="0"/>
              </a:spcAft>
              <a:buClr>
                <a:srgbClr val="53585D"/>
              </a:buClr>
              <a:buSzPts val="2200"/>
              <a:buChar char="•"/>
            </a:pPr>
            <a:r>
              <a:rPr lang="en-US" dirty="0"/>
              <a:t>Descriptor de </a:t>
            </a:r>
            <a:r>
              <a:rPr lang="es-419" dirty="0"/>
              <a:t>Datos</a:t>
            </a:r>
            <a:r>
              <a:rPr lang="en-US" dirty="0"/>
              <a:t>: </a:t>
            </a:r>
            <a:r>
              <a:rPr lang="en-US" u="sng" dirty="0">
                <a:solidFill>
                  <a:srgbClr val="5496AD"/>
                </a:solidFill>
                <a:hlinkClick r:id="rId3">
                  <a:extLst>
                    <a:ext uri="{A12FA001-AC4F-418D-AE19-62706E023703}">
                      <ahyp:hlinkClr xmlns:ahyp="http://schemas.microsoft.com/office/drawing/2018/hyperlinkcolor" val="tx"/>
                    </a:ext>
                  </a:extLst>
                </a:hlinkClick>
              </a:rPr>
              <a:t>https://www.nature.com/articles/s41597-023-01973-y</a:t>
            </a:r>
            <a:endParaRPr u="sng" dirty="0">
              <a:solidFill>
                <a:srgbClr val="5496AD"/>
              </a:solidFill>
            </a:endParaRPr>
          </a:p>
          <a:p>
            <a:pPr marL="457200" lvl="0" indent="-368300" algn="l" rtl="0">
              <a:lnSpc>
                <a:spcPct val="100000"/>
              </a:lnSpc>
              <a:spcBef>
                <a:spcPts val="800"/>
              </a:spcBef>
              <a:spcAft>
                <a:spcPts val="0"/>
              </a:spcAft>
              <a:buClr>
                <a:srgbClr val="53585D"/>
              </a:buClr>
              <a:buSzPts val="2200"/>
              <a:buChar char="•"/>
            </a:pPr>
            <a:r>
              <a:rPr lang="es-419" dirty="0"/>
              <a:t>Acceso a Datos</a:t>
            </a:r>
            <a:r>
              <a:rPr lang="en-US" dirty="0"/>
              <a:t>: </a:t>
            </a:r>
            <a:r>
              <a:rPr lang="en-US" u="sng" dirty="0">
                <a:solidFill>
                  <a:srgbClr val="5496AD"/>
                </a:solidFill>
                <a:hlinkClick r:id="rId4">
                  <a:extLst>
                    <a:ext uri="{A12FA001-AC4F-418D-AE19-62706E023703}">
                      <ahyp:hlinkClr xmlns:ahyp="http://schemas.microsoft.com/office/drawing/2018/hyperlinkcolor" val="tx"/>
                    </a:ext>
                  </a:extLst>
                </a:hlinkClick>
              </a:rPr>
              <a:t>https://doi.org/10.1594/PANGAEA.948492</a:t>
            </a:r>
            <a:endParaRPr u="sng" dirty="0">
              <a:solidFill>
                <a:srgbClr val="5496AD"/>
              </a:solidFill>
            </a:endParaRPr>
          </a:p>
          <a:p>
            <a:pPr marL="457200" lvl="0" indent="-228600" algn="l" rtl="0">
              <a:lnSpc>
                <a:spcPct val="100000"/>
              </a:lnSpc>
              <a:spcBef>
                <a:spcPts val="800"/>
              </a:spcBef>
              <a:spcAft>
                <a:spcPts val="0"/>
              </a:spcAft>
              <a:buClr>
                <a:srgbClr val="53585D"/>
              </a:buClr>
              <a:buSzPts val="2200"/>
              <a:buNone/>
            </a:pPr>
            <a:endParaRPr u="sng" dirty="0">
              <a:solidFill>
                <a:srgbClr val="0563C1"/>
              </a:solidFill>
            </a:endParaRPr>
          </a:p>
          <a:p>
            <a:pPr marL="457200" lvl="0" indent="-228600" algn="l" rtl="0">
              <a:lnSpc>
                <a:spcPct val="100000"/>
              </a:lnSpc>
              <a:spcBef>
                <a:spcPts val="800"/>
              </a:spcBef>
              <a:spcAft>
                <a:spcPts val="0"/>
              </a:spcAft>
              <a:buClr>
                <a:srgbClr val="53585D"/>
              </a:buClr>
              <a:buSzPts val="2200"/>
              <a:buNone/>
            </a:pPr>
            <a:endParaRPr u="sng" dirty="0">
              <a:solidFill>
                <a:srgbClr val="0563C1"/>
              </a:solidFill>
            </a:endParaRPr>
          </a:p>
          <a:p>
            <a:pPr marL="457200" lvl="0" indent="-228600" algn="l" rtl="0">
              <a:lnSpc>
                <a:spcPct val="100000"/>
              </a:lnSpc>
              <a:spcBef>
                <a:spcPts val="800"/>
              </a:spcBef>
              <a:spcAft>
                <a:spcPts val="0"/>
              </a:spcAft>
              <a:buClr>
                <a:srgbClr val="53585D"/>
              </a:buClr>
              <a:buSzPts val="2200"/>
              <a:buNone/>
            </a:pPr>
            <a:endParaRPr u="sng" dirty="0">
              <a:solidFill>
                <a:srgbClr val="0563C1"/>
              </a:solidFill>
            </a:endParaRPr>
          </a:p>
          <a:p>
            <a:pPr marL="457200" lvl="0" indent="-228600" algn="l" rtl="0">
              <a:lnSpc>
                <a:spcPct val="100000"/>
              </a:lnSpc>
              <a:spcBef>
                <a:spcPts val="800"/>
              </a:spcBef>
              <a:spcAft>
                <a:spcPts val="0"/>
              </a:spcAft>
              <a:buClr>
                <a:srgbClr val="53585D"/>
              </a:buClr>
              <a:buSzPts val="2200"/>
              <a:buNone/>
            </a:pPr>
            <a:endParaRPr u="sng" dirty="0">
              <a:solidFill>
                <a:srgbClr val="0563C1"/>
              </a:solidFill>
            </a:endParaRPr>
          </a:p>
          <a:p>
            <a:pPr marL="457200" lvl="0" indent="-228600" algn="l" rtl="0">
              <a:lnSpc>
                <a:spcPct val="100000"/>
              </a:lnSpc>
              <a:spcBef>
                <a:spcPts val="800"/>
              </a:spcBef>
              <a:spcAft>
                <a:spcPts val="0"/>
              </a:spcAft>
              <a:buClr>
                <a:srgbClr val="53585D"/>
              </a:buClr>
              <a:buSzPts val="2200"/>
              <a:buNone/>
            </a:pPr>
            <a:endParaRPr u="sng" dirty="0">
              <a:solidFill>
                <a:srgbClr val="0563C1"/>
              </a:solidFill>
            </a:endParaRPr>
          </a:p>
          <a:p>
            <a:pPr marL="457200" lvl="0" indent="-228600" algn="l" rtl="0">
              <a:lnSpc>
                <a:spcPct val="100000"/>
              </a:lnSpc>
              <a:spcBef>
                <a:spcPts val="800"/>
              </a:spcBef>
              <a:spcAft>
                <a:spcPts val="0"/>
              </a:spcAft>
              <a:buClr>
                <a:srgbClr val="53585D"/>
              </a:buClr>
              <a:buSzPts val="2200"/>
              <a:buNone/>
            </a:pPr>
            <a:endParaRPr u="sng" dirty="0">
              <a:solidFill>
                <a:srgbClr val="0563C1"/>
              </a:solidFill>
            </a:endParaRPr>
          </a:p>
          <a:p>
            <a:pPr marL="457200" lvl="0" indent="-228600" algn="l" rtl="0">
              <a:lnSpc>
                <a:spcPct val="100000"/>
              </a:lnSpc>
              <a:spcBef>
                <a:spcPts val="800"/>
              </a:spcBef>
              <a:spcAft>
                <a:spcPts val="0"/>
              </a:spcAft>
              <a:buClr>
                <a:srgbClr val="53585D"/>
              </a:buClr>
              <a:buSzPts val="2200"/>
              <a:buNone/>
            </a:pPr>
            <a:endParaRPr u="sng" dirty="0">
              <a:solidFill>
                <a:srgbClr val="0563C1"/>
              </a:solidFill>
            </a:endParaRPr>
          </a:p>
          <a:p>
            <a:pPr marL="88900" lvl="0" indent="0" algn="l" rtl="0">
              <a:lnSpc>
                <a:spcPct val="100000"/>
              </a:lnSpc>
              <a:spcBef>
                <a:spcPts val="800"/>
              </a:spcBef>
              <a:spcAft>
                <a:spcPts val="0"/>
              </a:spcAft>
              <a:buSzPts val="2200"/>
              <a:buNone/>
            </a:pPr>
            <a:r>
              <a:rPr lang="es-419" b="1" dirty="0"/>
              <a:t>Reconocimiento</a:t>
            </a:r>
            <a:r>
              <a:rPr lang="en-US" b="1" dirty="0"/>
              <a:t>:</a:t>
            </a:r>
            <a:r>
              <a:rPr lang="en-US" dirty="0"/>
              <a:t> Dr. Nima Pahlevan, del </a:t>
            </a:r>
            <a:r>
              <a:rPr lang="es-419" dirty="0"/>
              <a:t>Grupo de Teledetección de la Calidad del Agua, del Departamento de Biología Oceánica y Biogeoquímica de la NASA, </a:t>
            </a:r>
            <a:r>
              <a:rPr lang="es-419" dirty="0" err="1"/>
              <a:t>co-dirigió</a:t>
            </a:r>
            <a:r>
              <a:rPr lang="es-419" dirty="0"/>
              <a:t> el conjunto de datos de GLORIA y compartió esta </a:t>
            </a:r>
            <a:r>
              <a:rPr lang="es-419" dirty="0" err="1"/>
              <a:t>informacióndataset</a:t>
            </a:r>
            <a:r>
              <a:rPr lang="es-419" dirty="0"/>
              <a:t> </a:t>
            </a:r>
            <a:r>
              <a:rPr lang="en-US" dirty="0"/>
              <a:t>and shared this information.</a:t>
            </a:r>
            <a:endParaRPr dirty="0"/>
          </a:p>
          <a:p>
            <a:pPr marL="88900" lvl="0" indent="0" algn="l" rtl="0">
              <a:lnSpc>
                <a:spcPct val="100000"/>
              </a:lnSpc>
              <a:spcBef>
                <a:spcPts val="800"/>
              </a:spcBef>
              <a:spcAft>
                <a:spcPts val="0"/>
              </a:spcAft>
              <a:buSzPts val="2200"/>
              <a:buNone/>
            </a:pPr>
            <a:endParaRPr u="sng" dirty="0">
              <a:solidFill>
                <a:srgbClr val="0563C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title"/>
          </p:nvPr>
        </p:nvSpPr>
        <p:spPr>
          <a:xfrm>
            <a:off x="300037" y="4867570"/>
            <a:ext cx="11591926" cy="1599218"/>
          </a:xfrm>
          <a:prstGeom prst="rect">
            <a:avLst/>
          </a:prstGeom>
          <a:noFill/>
          <a:ln>
            <a:noFill/>
          </a:ln>
        </p:spPr>
        <p:txBody>
          <a:bodyPr spcFirstLastPara="1" wrap="square" lIns="121875" tIns="60925" rIns="121875" bIns="60925" anchor="ctr" anchorCtr="0">
            <a:noAutofit/>
          </a:bodyPr>
          <a:lstStyle/>
          <a:p>
            <a:pPr marL="11113" lvl="0" indent="0" algn="ctr" rtl="0">
              <a:lnSpc>
                <a:spcPct val="100000"/>
              </a:lnSpc>
              <a:spcBef>
                <a:spcPts val="1200"/>
              </a:spcBef>
              <a:spcAft>
                <a:spcPts val="0"/>
              </a:spcAft>
              <a:buSzPts val="3275"/>
              <a:buNone/>
            </a:pPr>
            <a:r>
              <a:rPr lang="es-419" sz="3000" dirty="0"/>
              <a:t>Demonstración:</a:t>
            </a:r>
            <a:br>
              <a:rPr lang="es-419" sz="3000" b="1" dirty="0"/>
            </a:br>
            <a:r>
              <a:rPr lang="es-419" sz="3000" b="1" dirty="0"/>
              <a:t>Acceso a Datos de Reflectancia de </a:t>
            </a:r>
            <a:r>
              <a:rPr lang="es-419" sz="3000" b="1" dirty="0">
                <a:latin typeface="Century Gothic"/>
                <a:ea typeface="Century Gothic"/>
                <a:cs typeface="Century Gothic"/>
                <a:sym typeface="Century Gothic"/>
              </a:rPr>
              <a:t>Sentinel-2, Landsat 8</a:t>
            </a:r>
            <a:r>
              <a:rPr lang="es-419" sz="3000" b="1" dirty="0"/>
              <a:t>      </a:t>
            </a:r>
            <a:r>
              <a:rPr lang="es-419" sz="3000" b="1" dirty="0">
                <a:latin typeface="Century Gothic"/>
                <a:ea typeface="Century Gothic"/>
                <a:cs typeface="Century Gothic"/>
                <a:sym typeface="Century Gothic"/>
              </a:rPr>
              <a:t> y Sentinel-3 </a:t>
            </a:r>
            <a:r>
              <a:rPr lang="es-419" sz="3000" b="1" dirty="0"/>
              <a:t>U</a:t>
            </a:r>
            <a:r>
              <a:rPr lang="es-419" sz="3000" b="1" dirty="0">
                <a:latin typeface="Century Gothic"/>
                <a:ea typeface="Century Gothic"/>
                <a:cs typeface="Century Gothic"/>
                <a:sym typeface="Century Gothic"/>
              </a:rPr>
              <a:t>sando GEE</a:t>
            </a:r>
            <a:endParaRPr lang="es-419" sz="30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71"/>
          <p:cNvSpPr txBox="1">
            <a:spLocks noGrp="1"/>
          </p:cNvSpPr>
          <p:nvPr>
            <p:ph type="title"/>
          </p:nvPr>
        </p:nvSpPr>
        <p:spPr>
          <a:xfrm>
            <a:off x="4277768" y="5197802"/>
            <a:ext cx="3636463" cy="825926"/>
          </a:xfrm>
          <a:prstGeom prst="rect">
            <a:avLst/>
          </a:prstGeom>
          <a:noFill/>
          <a:ln>
            <a:noFill/>
          </a:ln>
        </p:spPr>
        <p:txBody>
          <a:bodyPr spcFirstLastPara="1" wrap="square" lIns="121875" tIns="60925" rIns="121875" bIns="60925" anchor="ctr" anchorCtr="0">
            <a:noAutofit/>
          </a:bodyPr>
          <a:lstStyle/>
          <a:p>
            <a:pPr marL="0" lvl="0" indent="0" algn="ctr" rtl="0">
              <a:lnSpc>
                <a:spcPct val="100000"/>
              </a:lnSpc>
              <a:spcBef>
                <a:spcPts val="0"/>
              </a:spcBef>
              <a:spcAft>
                <a:spcPts val="0"/>
              </a:spcAft>
              <a:buSzPts val="1400"/>
              <a:buNone/>
            </a:pPr>
            <a:r>
              <a:rPr lang="es-419" b="1" dirty="0"/>
              <a:t>Resumen</a:t>
            </a:r>
            <a:endParaRPr lang="es-419"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2"/>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Resumen</a:t>
            </a:r>
          </a:p>
        </p:txBody>
      </p:sp>
      <p:sp>
        <p:nvSpPr>
          <p:cNvPr id="666" name="Google Shape;666;p72"/>
          <p:cNvSpPr txBox="1">
            <a:spLocks noGrp="1"/>
          </p:cNvSpPr>
          <p:nvPr>
            <p:ph type="body" idx="1"/>
          </p:nvPr>
        </p:nvSpPr>
        <p:spPr>
          <a:xfrm>
            <a:off x="242315" y="1130284"/>
            <a:ext cx="11530585" cy="4447556"/>
          </a:xfrm>
          <a:prstGeom prst="rect">
            <a:avLst/>
          </a:prstGeom>
          <a:noFill/>
          <a:ln>
            <a:noFill/>
          </a:ln>
        </p:spPr>
        <p:txBody>
          <a:bodyPr spcFirstLastPara="1" wrap="square" lIns="0" tIns="60925" rIns="121875" bIns="60925" anchor="t" anchorCtr="0">
            <a:normAutofit/>
          </a:bodyPr>
          <a:lstStyle/>
          <a:p>
            <a:pPr lvl="0"/>
            <a:r>
              <a:rPr lang="es-ES" dirty="0"/>
              <a:t>Describimos observaciones de vanguardia, de alta resolución espacial y espectral de Landsat 8, Sentinel-2 y Sentinel-3 para la teledetección de la calidad del agua.</a:t>
            </a:r>
          </a:p>
          <a:p>
            <a:pPr lvl="0"/>
            <a:r>
              <a:rPr lang="es-ES" dirty="0"/>
              <a:t>Describimos mediciones </a:t>
            </a:r>
            <a:r>
              <a:rPr lang="es-ES" i="1" dirty="0"/>
              <a:t>in situ </a:t>
            </a:r>
            <a:r>
              <a:rPr lang="es-ES" dirty="0"/>
              <a:t>seleccionadas de fuente abierta de parámetros de calidad del agua, incluidas las del USGS </a:t>
            </a:r>
            <a:r>
              <a:rPr lang="en-US" dirty="0"/>
              <a:t>Water Dashboard y Lake Water Quality Portal, National Harmonized Chlorophyll Data,</a:t>
            </a:r>
            <a:r>
              <a:rPr lang="es-ES" dirty="0"/>
              <a:t> UNEP GEMStat y GLORIA.</a:t>
            </a:r>
          </a:p>
          <a:p>
            <a:pPr lvl="0"/>
            <a:r>
              <a:rPr lang="es-ES" dirty="0"/>
              <a:t>Exploramos y descargamos mediciones </a:t>
            </a:r>
            <a:r>
              <a:rPr lang="es-ES" i="1" dirty="0"/>
              <a:t>in situ </a:t>
            </a:r>
            <a:r>
              <a:rPr lang="es-ES" dirty="0"/>
              <a:t>de GLORIA de concentración de clorofila-a, TSS y profundidad de Secchi para el lago Erie.</a:t>
            </a:r>
          </a:p>
          <a:p>
            <a:pPr lvl="0"/>
            <a:r>
              <a:rPr lang="es-ES" dirty="0"/>
              <a:t>Buscamos e identificamos datos de reflectancia óptica de Landsat-8 y Sentinel-2 junto con las mediciones </a:t>
            </a:r>
            <a:r>
              <a:rPr lang="es-ES" i="1" dirty="0"/>
              <a:t>in situ </a:t>
            </a:r>
            <a:r>
              <a:rPr lang="es-ES" dirty="0"/>
              <a:t>de GLORIA para el lago Erie utilizando GEE</a:t>
            </a:r>
            <a:r>
              <a:rPr lang="en-US" dirty="0">
                <a:solidFill>
                  <a:srgbClr val="53585D"/>
                </a:solidFill>
              </a:rPr>
              <a:t>.</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3"/>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Mirando Hacia La 2</a:t>
            </a:r>
            <a:r>
              <a:rPr lang="es-419" baseline="30000" dirty="0"/>
              <a:t>da</a:t>
            </a:r>
            <a:r>
              <a:rPr lang="es-419" dirty="0"/>
              <a:t> Parte</a:t>
            </a:r>
          </a:p>
        </p:txBody>
      </p:sp>
      <p:sp>
        <p:nvSpPr>
          <p:cNvPr id="672" name="Google Shape;672;p73"/>
          <p:cNvSpPr txBox="1">
            <a:spLocks noGrp="1"/>
          </p:cNvSpPr>
          <p:nvPr>
            <p:ph type="body" idx="1"/>
          </p:nvPr>
        </p:nvSpPr>
        <p:spPr>
          <a:xfrm>
            <a:off x="242315" y="1130284"/>
            <a:ext cx="11707369" cy="5056204"/>
          </a:xfrm>
          <a:prstGeom prst="rect">
            <a:avLst/>
          </a:prstGeom>
          <a:noFill/>
          <a:ln>
            <a:noFill/>
          </a:ln>
        </p:spPr>
        <p:txBody>
          <a:bodyPr spcFirstLastPara="1" wrap="square" lIns="0" tIns="60925" rIns="121875" bIns="60925" anchor="t" anchorCtr="0">
            <a:normAutofit/>
          </a:bodyPr>
          <a:lstStyle/>
          <a:p>
            <a:pPr marL="88900" lvl="0" indent="0" algn="l" rtl="0">
              <a:lnSpc>
                <a:spcPct val="100000"/>
              </a:lnSpc>
              <a:spcBef>
                <a:spcPts val="800"/>
              </a:spcBef>
              <a:spcAft>
                <a:spcPts val="0"/>
              </a:spcAft>
              <a:buSzPts val="2200"/>
              <a:buNone/>
            </a:pPr>
            <a:r>
              <a:rPr lang="es-419" dirty="0"/>
              <a:t>La 2</a:t>
            </a:r>
            <a:r>
              <a:rPr lang="es-419" baseline="30000" dirty="0"/>
              <a:t>da</a:t>
            </a:r>
            <a:r>
              <a:rPr lang="es-419" dirty="0"/>
              <a:t> Parte se centrará en:</a:t>
            </a:r>
          </a:p>
          <a:p>
            <a:pPr marL="457200" lvl="0" indent="-368300" algn="l" rtl="0">
              <a:lnSpc>
                <a:spcPct val="100000"/>
              </a:lnSpc>
              <a:spcBef>
                <a:spcPts val="800"/>
              </a:spcBef>
              <a:spcAft>
                <a:spcPts val="0"/>
              </a:spcAft>
              <a:buSzPts val="2200"/>
              <a:buChar char="•"/>
            </a:pPr>
            <a:r>
              <a:rPr lang="es-419" dirty="0">
                <a:latin typeface="Century Gothic"/>
                <a:ea typeface="Century Gothic"/>
                <a:cs typeface="Century Gothic"/>
                <a:sym typeface="Century Gothic"/>
              </a:rPr>
              <a:t>Familiarizarnos con la red </a:t>
            </a:r>
            <a:r>
              <a:rPr lang="en-US" dirty="0"/>
              <a:t>Cyanobacteria Assessment Network (CyAN) y la </a:t>
            </a:r>
            <a:r>
              <a:rPr lang="es-419" dirty="0"/>
              <a:t>aplicación en la web </a:t>
            </a:r>
            <a:r>
              <a:rPr lang="en-US" dirty="0"/>
              <a:t>CyAN Web-app </a:t>
            </a:r>
            <a:r>
              <a:rPr lang="es-419" dirty="0"/>
              <a:t>para el monitoreo de cianobacterias tóxicas en los lagos</a:t>
            </a:r>
            <a:r>
              <a:rPr lang="en-US" dirty="0"/>
              <a:t>.</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Objetivos de Aprendizaje para esta Capacitación</a:t>
            </a:r>
          </a:p>
        </p:txBody>
      </p:sp>
      <p:sp>
        <p:nvSpPr>
          <p:cNvPr id="143" name="Google Shape;143;p20"/>
          <p:cNvSpPr txBox="1">
            <a:spLocks noGrp="1"/>
          </p:cNvSpPr>
          <p:nvPr>
            <p:ph type="body" idx="1"/>
          </p:nvPr>
        </p:nvSpPr>
        <p:spPr>
          <a:xfrm>
            <a:off x="242315" y="1130284"/>
            <a:ext cx="11707369" cy="5056204"/>
          </a:xfrm>
          <a:prstGeom prst="rect">
            <a:avLst/>
          </a:prstGeom>
          <a:noFill/>
          <a:ln>
            <a:noFill/>
          </a:ln>
        </p:spPr>
        <p:txBody>
          <a:bodyPr spcFirstLastPara="1" wrap="square" lIns="0" tIns="60925" rIns="121875" bIns="60925" anchor="t" anchorCtr="0">
            <a:normAutofit/>
          </a:bodyPr>
          <a:lstStyle/>
          <a:p>
            <a:pPr marL="88900" lvl="0" indent="0" algn="l" rtl="0">
              <a:lnSpc>
                <a:spcPct val="100000"/>
              </a:lnSpc>
              <a:spcBef>
                <a:spcPts val="800"/>
              </a:spcBef>
              <a:spcAft>
                <a:spcPts val="0"/>
              </a:spcAft>
              <a:buSzPts val="2200"/>
              <a:buNone/>
            </a:pPr>
            <a:r>
              <a:rPr lang="es-419" dirty="0"/>
              <a:t>Al final de esta capacitación, las/los participantes tendrán la capacidad para</a:t>
            </a:r>
            <a:r>
              <a:rPr lang="es-419" b="0" i="0" dirty="0">
                <a:latin typeface="Century Gothic"/>
                <a:ea typeface="Century Gothic"/>
                <a:cs typeface="Century Gothic"/>
                <a:sym typeface="Century Gothic"/>
              </a:rPr>
              <a:t>:</a:t>
            </a:r>
            <a:endParaRPr lang="es-419" dirty="0"/>
          </a:p>
          <a:p>
            <a:pPr marL="457200" lvl="0" indent="-368300" algn="l" rtl="0">
              <a:lnSpc>
                <a:spcPct val="100000"/>
              </a:lnSpc>
              <a:spcBef>
                <a:spcPts val="800"/>
              </a:spcBef>
              <a:spcAft>
                <a:spcPts val="0"/>
              </a:spcAft>
              <a:buSzPts val="2200"/>
              <a:buFont typeface="Arial"/>
              <a:buChar char="•"/>
            </a:pPr>
            <a:r>
              <a:rPr lang="es-419" dirty="0"/>
              <a:t>Identificar observaciones de teledetección útiles para abordar parámetros de la calidad del agua en lagos interiores. </a:t>
            </a:r>
          </a:p>
          <a:p>
            <a:pPr marL="457200" lvl="0" indent="-368300" algn="l" rtl="0">
              <a:lnSpc>
                <a:spcPct val="100000"/>
              </a:lnSpc>
              <a:spcBef>
                <a:spcPts val="800"/>
              </a:spcBef>
              <a:spcAft>
                <a:spcPts val="0"/>
              </a:spcAft>
              <a:buSzPts val="2200"/>
              <a:buFont typeface="Arial"/>
              <a:buChar char="•"/>
            </a:pPr>
            <a:r>
              <a:rPr lang="es-419" dirty="0"/>
              <a:t>Reconocer la importancia de las mediciones </a:t>
            </a:r>
            <a:r>
              <a:rPr lang="es-419" i="1" dirty="0"/>
              <a:t>in situ </a:t>
            </a:r>
            <a:r>
              <a:rPr lang="es-419" dirty="0"/>
              <a:t>en conjunto con observaciones de satélites en el desarrollo de metodologías para el monitoreo operativo de la calidad del agua. </a:t>
            </a:r>
          </a:p>
          <a:p>
            <a:pPr marL="457200" lvl="0" indent="-368300" algn="l" rtl="0">
              <a:lnSpc>
                <a:spcPct val="100000"/>
              </a:lnSpc>
              <a:spcBef>
                <a:spcPts val="800"/>
              </a:spcBef>
              <a:spcAft>
                <a:spcPts val="0"/>
              </a:spcAft>
              <a:buSzPts val="2200"/>
              <a:buFont typeface="Arial"/>
              <a:buChar char="•"/>
            </a:pPr>
            <a:r>
              <a:rPr lang="es-419" dirty="0"/>
              <a:t>Obtener un entendimiento general de la red “</a:t>
            </a:r>
            <a:r>
              <a:rPr lang="en-US" dirty="0"/>
              <a:t>Cyanobacteria Assessment Network</a:t>
            </a:r>
            <a:r>
              <a:rPr lang="es-419" dirty="0"/>
              <a:t>” (CyAN), un sistema de alerta temprana para evaluar floraciones de algas nocivas en lagos de agua dulce. </a:t>
            </a:r>
          </a:p>
          <a:p>
            <a:pPr marL="457200" lvl="0" indent="-368300" algn="l" rtl="0">
              <a:lnSpc>
                <a:spcPct val="100000"/>
              </a:lnSpc>
              <a:spcBef>
                <a:spcPts val="800"/>
              </a:spcBef>
              <a:spcAft>
                <a:spcPts val="0"/>
              </a:spcAft>
              <a:buSzPts val="2200"/>
              <a:buFont typeface="Arial"/>
              <a:buChar char="•"/>
            </a:pPr>
            <a:r>
              <a:rPr lang="es-419" dirty="0"/>
              <a:t>Acceder a datos de satélites y desarrollar metodologías para evaluar parámetros de la calidad del agua.</a:t>
            </a:r>
            <a:endParaRPr lang="es-419" b="0" i="0" dirty="0">
              <a:solidFill>
                <a:srgbClr val="3A3E41"/>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C43E-8096-78F1-D443-E7DA78DDD06A}"/>
              </a:ext>
            </a:extLst>
          </p:cNvPr>
          <p:cNvSpPr>
            <a:spLocks noGrp="1"/>
          </p:cNvSpPr>
          <p:nvPr>
            <p:ph type="title"/>
          </p:nvPr>
        </p:nvSpPr>
        <p:spPr/>
        <p:txBody>
          <a:bodyPr/>
          <a:lstStyle/>
          <a:p>
            <a:r>
              <a:rPr lang="es-419" dirty="0"/>
              <a:t>Tarea y Certificados</a:t>
            </a:r>
          </a:p>
        </p:txBody>
      </p:sp>
      <p:sp>
        <p:nvSpPr>
          <p:cNvPr id="3" name="Text Placeholder 2">
            <a:extLst>
              <a:ext uri="{FF2B5EF4-FFF2-40B4-BE49-F238E27FC236}">
                <a16:creationId xmlns:a16="http://schemas.microsoft.com/office/drawing/2014/main" id="{CC07BF64-C3EE-E6BB-ADFC-F02D67C72B9D}"/>
              </a:ext>
            </a:extLst>
          </p:cNvPr>
          <p:cNvSpPr>
            <a:spLocks noGrp="1"/>
          </p:cNvSpPr>
          <p:nvPr>
            <p:ph type="body" idx="1"/>
          </p:nvPr>
        </p:nvSpPr>
        <p:spPr/>
        <p:txBody>
          <a:bodyPr>
            <a:normAutofit fontScale="92500" lnSpcReduction="10000"/>
          </a:bodyPr>
          <a:lstStyle/>
          <a:p>
            <a:r>
              <a:rPr lang="es-419" b="1" dirty="0"/>
              <a:t>Tarea:</a:t>
            </a:r>
          </a:p>
          <a:p>
            <a:pPr lvl="1">
              <a:buClr>
                <a:srgbClr val="53585D"/>
              </a:buClr>
            </a:pPr>
            <a:r>
              <a:rPr lang="es-419" dirty="0">
                <a:solidFill>
                  <a:srgbClr val="53585D"/>
                </a:solidFill>
              </a:rPr>
              <a:t>Habrá una tarea asignada</a:t>
            </a:r>
          </a:p>
          <a:p>
            <a:pPr lvl="1">
              <a:buClr>
                <a:srgbClr val="53585D"/>
              </a:buClr>
            </a:pPr>
            <a:r>
              <a:rPr lang="es-419" dirty="0">
                <a:solidFill>
                  <a:srgbClr val="53585D"/>
                </a:solidFill>
              </a:rPr>
              <a:t>Abre el 13 de julio de 2023</a:t>
            </a:r>
          </a:p>
          <a:p>
            <a:pPr lvl="1">
              <a:buClr>
                <a:srgbClr val="53585D"/>
              </a:buClr>
            </a:pPr>
            <a:r>
              <a:rPr lang="es-419" dirty="0">
                <a:solidFill>
                  <a:srgbClr val="53585D"/>
                </a:solidFill>
              </a:rPr>
              <a:t>Acceso desde la </a:t>
            </a:r>
            <a:r>
              <a:rPr lang="es-419" u="sng" dirty="0">
                <a:solidFill>
                  <a:srgbClr val="5496AD"/>
                </a:solidFill>
                <a:hlinkClick r:id="rId3"/>
              </a:rPr>
              <a:t>página web de la capacitación</a:t>
            </a:r>
            <a:endParaRPr lang="es-419" u="sng" dirty="0">
              <a:solidFill>
                <a:srgbClr val="5496AD"/>
              </a:solidFill>
            </a:endParaRPr>
          </a:p>
          <a:p>
            <a:pPr lvl="1">
              <a:buClr>
                <a:srgbClr val="53585D"/>
              </a:buClr>
            </a:pPr>
            <a:r>
              <a:rPr lang="es-419" dirty="0">
                <a:solidFill>
                  <a:srgbClr val="53585D"/>
                </a:solidFill>
              </a:rPr>
              <a:t>Debe enviar sus respuestas vía Formularios de Google</a:t>
            </a:r>
          </a:p>
          <a:p>
            <a:pPr lvl="1">
              <a:buClr>
                <a:srgbClr val="53585D"/>
              </a:buClr>
            </a:pPr>
            <a:r>
              <a:rPr lang="es-419" b="1" dirty="0">
                <a:solidFill>
                  <a:srgbClr val="53585D"/>
                </a:solidFill>
              </a:rPr>
              <a:t>Fecha límite: 8 de agosto de 2023</a:t>
            </a:r>
          </a:p>
          <a:p>
            <a:pPr lvl="1">
              <a:buClr>
                <a:srgbClr val="53585D"/>
              </a:buClr>
              <a:buSzPct val="108108"/>
            </a:pPr>
            <a:r>
              <a:rPr lang="es-419" dirty="0">
                <a:solidFill>
                  <a:srgbClr val="53585D"/>
                </a:solidFill>
              </a:rPr>
              <a:t>Habrá </a:t>
            </a:r>
            <a:r>
              <a:rPr lang="es-419">
                <a:solidFill>
                  <a:srgbClr val="53585D"/>
                </a:solidFill>
              </a:rPr>
              <a:t>ejercicios prácticos </a:t>
            </a:r>
            <a:r>
              <a:rPr lang="es-419" dirty="0">
                <a:solidFill>
                  <a:srgbClr val="53585D"/>
                </a:solidFill>
              </a:rPr>
              <a:t>para las tres sesiones</a:t>
            </a:r>
            <a:r>
              <a:rPr lang="en-US" dirty="0">
                <a:solidFill>
                  <a:srgbClr val="53585D"/>
                </a:solidFill>
              </a:rPr>
              <a:t>. </a:t>
            </a:r>
            <a:r>
              <a:rPr lang="en-US" b="1" dirty="0">
                <a:solidFill>
                  <a:srgbClr val="53585D"/>
                </a:solidFill>
              </a:rPr>
              <a:t>Se </a:t>
            </a:r>
            <a:r>
              <a:rPr lang="es-419" b="1" dirty="0">
                <a:solidFill>
                  <a:srgbClr val="53585D"/>
                </a:solidFill>
              </a:rPr>
              <a:t>le pedirá que cargue los resultados de estos ejercicios a una cuenta de Google</a:t>
            </a:r>
            <a:r>
              <a:rPr lang="en-US" b="1" dirty="0">
                <a:solidFill>
                  <a:srgbClr val="53585D"/>
                </a:solidFill>
              </a:rPr>
              <a:t>.</a:t>
            </a:r>
            <a:endParaRPr lang="es-419" b="1" dirty="0">
              <a:solidFill>
                <a:srgbClr val="53585D"/>
              </a:solidFill>
            </a:endParaRPr>
          </a:p>
          <a:p>
            <a:endParaRPr lang="es-419" dirty="0"/>
          </a:p>
          <a:p>
            <a:r>
              <a:rPr lang="es-419" b="1" dirty="0"/>
              <a:t>Certificado de Finalización de Curso:</a:t>
            </a:r>
          </a:p>
          <a:p>
            <a:pPr lvl="1">
              <a:buClr>
                <a:srgbClr val="53585D"/>
              </a:buClr>
            </a:pPr>
            <a:r>
              <a:rPr lang="es-419" dirty="0">
                <a:solidFill>
                  <a:srgbClr val="53585D"/>
                </a:solidFill>
              </a:rPr>
              <a:t>Asista a las tres sesiones en vivo (la asistencia se registra automáticamente)</a:t>
            </a:r>
          </a:p>
          <a:p>
            <a:pPr lvl="1">
              <a:buClr>
                <a:srgbClr val="53585D"/>
              </a:buClr>
            </a:pPr>
            <a:r>
              <a:rPr lang="es-419" dirty="0">
                <a:solidFill>
                  <a:srgbClr val="53585D"/>
                </a:solidFill>
              </a:rPr>
              <a:t>Complete la tarea dentro del plazo estipulado</a:t>
            </a:r>
          </a:p>
          <a:p>
            <a:pPr lvl="1">
              <a:buClr>
                <a:srgbClr val="53585D"/>
              </a:buClr>
            </a:pPr>
            <a:r>
              <a:rPr lang="es-419" dirty="0">
                <a:solidFill>
                  <a:srgbClr val="53585D"/>
                </a:solidFill>
              </a:rPr>
              <a:t>Recibirá un certificado por correo electrónico aproximadamente dos meses después de la conclusión del curso.</a:t>
            </a:r>
          </a:p>
        </p:txBody>
      </p:sp>
    </p:spTree>
    <p:custDataLst>
      <p:tags r:id="rId1"/>
    </p:custDataLst>
    <p:extLst>
      <p:ext uri="{BB962C8B-B14F-4D97-AF65-F5344CB8AC3E}">
        <p14:creationId xmlns:p14="http://schemas.microsoft.com/office/powerpoint/2010/main" val="1320059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
          <p:cNvSpPr txBox="1">
            <a:spLocks noGrp="1"/>
          </p:cNvSpPr>
          <p:nvPr>
            <p:ph type="title"/>
          </p:nvPr>
        </p:nvSpPr>
        <p:spPr>
          <a:xfrm>
            <a:off x="4277768" y="5197802"/>
            <a:ext cx="3636463" cy="825926"/>
          </a:xfrm>
          <a:prstGeom prst="rect">
            <a:avLst/>
          </a:prstGeom>
          <a:noFill/>
          <a:ln>
            <a:noFill/>
          </a:ln>
        </p:spPr>
        <p:txBody>
          <a:bodyPr spcFirstLastPara="1" wrap="square" lIns="121875" tIns="60925" rIns="121875" bIns="60925" anchor="ctr" anchorCtr="0">
            <a:noAutofit/>
          </a:bodyPr>
          <a:lstStyle/>
          <a:p>
            <a:pPr marL="0" lvl="0" indent="0" algn="ctr" rtl="0">
              <a:lnSpc>
                <a:spcPct val="100000"/>
              </a:lnSpc>
              <a:spcBef>
                <a:spcPts val="0"/>
              </a:spcBef>
              <a:spcAft>
                <a:spcPts val="0"/>
              </a:spcAft>
              <a:buSzPts val="1400"/>
              <a:buNone/>
            </a:pPr>
            <a:r>
              <a:rPr lang="es-419" b="1" dirty="0"/>
              <a:t>Ejercicio</a:t>
            </a:r>
            <a:endParaRPr lang="es-419"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5"/>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Datos de Contacto</a:t>
            </a:r>
          </a:p>
        </p:txBody>
      </p:sp>
      <p:sp>
        <p:nvSpPr>
          <p:cNvPr id="689" name="Google Shape;689;p75"/>
          <p:cNvSpPr txBox="1">
            <a:spLocks noGrp="1"/>
          </p:cNvSpPr>
          <p:nvPr>
            <p:ph type="body" idx="1"/>
          </p:nvPr>
        </p:nvSpPr>
        <p:spPr>
          <a:xfrm>
            <a:off x="242315" y="1130284"/>
            <a:ext cx="5807952" cy="5143516"/>
          </a:xfrm>
          <a:prstGeom prst="rect">
            <a:avLst/>
          </a:prstGeom>
          <a:noFill/>
          <a:ln>
            <a:noFill/>
          </a:ln>
        </p:spPr>
        <p:txBody>
          <a:bodyPr spcFirstLastPara="1" wrap="square" lIns="0" tIns="60925" rIns="121875" bIns="60925" anchor="t" anchorCtr="0">
            <a:normAutofit/>
          </a:bodyPr>
          <a:lstStyle/>
          <a:p>
            <a:pPr marL="88900" lvl="0" indent="0" algn="l" rtl="0">
              <a:lnSpc>
                <a:spcPct val="100000"/>
              </a:lnSpc>
              <a:spcBef>
                <a:spcPts val="800"/>
              </a:spcBef>
              <a:spcAft>
                <a:spcPts val="0"/>
              </a:spcAft>
              <a:buSzPts val="2200"/>
              <a:buNone/>
            </a:pPr>
            <a:r>
              <a:rPr lang="es-419" sz="2400" dirty="0"/>
              <a:t>Formadores</a:t>
            </a:r>
            <a:r>
              <a:rPr lang="en-US" sz="2400" dirty="0"/>
              <a:t>:</a:t>
            </a:r>
            <a:endParaRPr dirty="0"/>
          </a:p>
          <a:p>
            <a:pPr marL="457200" lvl="0" indent="-368300" algn="l" rtl="0">
              <a:lnSpc>
                <a:spcPct val="100000"/>
              </a:lnSpc>
              <a:spcBef>
                <a:spcPts val="800"/>
              </a:spcBef>
              <a:spcAft>
                <a:spcPts val="0"/>
              </a:spcAft>
              <a:buClr>
                <a:srgbClr val="53585D"/>
              </a:buClr>
              <a:buSzPts val="2200"/>
              <a:buChar char="•"/>
            </a:pPr>
            <a:r>
              <a:rPr lang="en-US" sz="2400" dirty="0"/>
              <a:t>Amita Mehta</a:t>
            </a:r>
            <a:endParaRPr dirty="0"/>
          </a:p>
          <a:p>
            <a:pPr marL="914400" lvl="1" indent="-368300" algn="l" rtl="0">
              <a:lnSpc>
                <a:spcPct val="100000"/>
              </a:lnSpc>
              <a:spcBef>
                <a:spcPts val="400"/>
              </a:spcBef>
              <a:spcAft>
                <a:spcPts val="0"/>
              </a:spcAft>
              <a:buClr>
                <a:srgbClr val="53585D"/>
              </a:buClr>
              <a:buSzPts val="2200"/>
              <a:buChar char="–"/>
            </a:pPr>
            <a:r>
              <a:rPr lang="en-US" sz="2400" u="sng" dirty="0">
                <a:solidFill>
                  <a:srgbClr val="5496AD"/>
                </a:solidFill>
              </a:rPr>
              <a:t>Amita.v.mehta@nasa.gov</a:t>
            </a:r>
            <a:endParaRPr sz="2400" dirty="0"/>
          </a:p>
          <a:p>
            <a:pPr marL="457200" lvl="0" indent="-368300" algn="l" rtl="0">
              <a:lnSpc>
                <a:spcPct val="100000"/>
              </a:lnSpc>
              <a:spcBef>
                <a:spcPts val="800"/>
              </a:spcBef>
              <a:spcAft>
                <a:spcPts val="0"/>
              </a:spcAft>
              <a:buClr>
                <a:srgbClr val="53585D"/>
              </a:buClr>
              <a:buSzPts val="2200"/>
              <a:buChar char="•"/>
            </a:pPr>
            <a:r>
              <a:rPr lang="en-US" sz="2400" dirty="0"/>
              <a:t>Sean McCartney</a:t>
            </a:r>
            <a:endParaRPr dirty="0"/>
          </a:p>
          <a:p>
            <a:pPr marL="914400" lvl="1" indent="-368300" algn="l" rtl="0">
              <a:lnSpc>
                <a:spcPct val="100000"/>
              </a:lnSpc>
              <a:spcBef>
                <a:spcPts val="400"/>
              </a:spcBef>
              <a:spcAft>
                <a:spcPts val="0"/>
              </a:spcAft>
              <a:buClr>
                <a:srgbClr val="53585D"/>
              </a:buClr>
              <a:buSzPts val="2200"/>
              <a:buChar char="–"/>
            </a:pPr>
            <a:r>
              <a:rPr lang="en-US" sz="2400" u="sng" dirty="0">
                <a:solidFill>
                  <a:srgbClr val="5496AD"/>
                </a:solidFill>
              </a:rPr>
              <a:t>Sean.mccartney@nasa.gov</a:t>
            </a:r>
            <a:endParaRPr dirty="0"/>
          </a:p>
          <a:p>
            <a:pPr marL="914400" lvl="1" indent="-228600" algn="l" rtl="0">
              <a:lnSpc>
                <a:spcPct val="100000"/>
              </a:lnSpc>
              <a:spcBef>
                <a:spcPts val="400"/>
              </a:spcBef>
              <a:spcAft>
                <a:spcPts val="0"/>
              </a:spcAft>
              <a:buClr>
                <a:srgbClr val="53585D"/>
              </a:buClr>
              <a:buSzPts val="2200"/>
              <a:buNone/>
            </a:pPr>
            <a:endParaRPr sz="2400" u="sng" dirty="0">
              <a:solidFill>
                <a:srgbClr val="5496AD"/>
              </a:solidFill>
            </a:endParaRPr>
          </a:p>
        </p:txBody>
      </p:sp>
      <p:sp>
        <p:nvSpPr>
          <p:cNvPr id="6" name="Text Placeholder 3">
            <a:extLst>
              <a:ext uri="{FF2B5EF4-FFF2-40B4-BE49-F238E27FC236}">
                <a16:creationId xmlns:a16="http://schemas.microsoft.com/office/drawing/2014/main" id="{D02F0363-CE9B-4596-BB84-EBD85CB079FE}"/>
              </a:ext>
            </a:extLst>
          </p:cNvPr>
          <p:cNvSpPr>
            <a:spLocks noGrp="1"/>
          </p:cNvSpPr>
          <p:nvPr>
            <p:ph type="body" idx="2"/>
          </p:nvPr>
        </p:nvSpPr>
        <p:spPr>
          <a:xfrm>
            <a:off x="6141732" y="1130282"/>
            <a:ext cx="5807952" cy="5143517"/>
          </a:xfrm>
        </p:spPr>
        <p:txBody>
          <a:bodyPr>
            <a:normAutofit/>
          </a:bodyPr>
          <a:lstStyle/>
          <a:p>
            <a:r>
              <a:rPr lang="es-419" sz="2400" u="sng" dirty="0">
                <a:solidFill>
                  <a:srgbClr val="5496AD"/>
                </a:solidFill>
                <a:hlinkClick r:id="rId3"/>
              </a:rPr>
              <a:t>Página </a:t>
            </a:r>
            <a:r>
              <a:rPr lang="en-US" sz="2400" u="sng" dirty="0">
                <a:solidFill>
                  <a:srgbClr val="5496AD"/>
                </a:solidFill>
                <a:hlinkClick r:id="rId3"/>
              </a:rPr>
              <a:t>web de ARSET</a:t>
            </a:r>
            <a:endParaRPr lang="en-US" sz="2400" u="sng" dirty="0">
              <a:solidFill>
                <a:srgbClr val="5496AD"/>
              </a:solidFill>
            </a:endParaRPr>
          </a:p>
          <a:p>
            <a:r>
              <a:rPr lang="es-419" sz="2400" dirty="0"/>
              <a:t>¡Síganos en Twitter</a:t>
            </a:r>
            <a:r>
              <a:rPr lang="en-US" sz="2400" dirty="0"/>
              <a:t>!</a:t>
            </a:r>
          </a:p>
          <a:p>
            <a:pPr lvl="1"/>
            <a:r>
              <a:rPr lang="en-US" sz="2400" u="sng" dirty="0">
                <a:solidFill>
                  <a:srgbClr val="5496AD"/>
                </a:solidFill>
                <a:hlinkClick r:id="rId4"/>
              </a:rPr>
              <a:t>@NASAARSET</a:t>
            </a:r>
            <a:endParaRPr lang="en-US" sz="2400" u="sng" dirty="0">
              <a:solidFill>
                <a:srgbClr val="5496AD"/>
              </a:solidFill>
            </a:endParaRPr>
          </a:p>
          <a:p>
            <a:r>
              <a:rPr lang="en-US" sz="2400" u="sng" dirty="0">
                <a:solidFill>
                  <a:srgbClr val="5496AD"/>
                </a:solidFill>
                <a:hlinkClick r:id="rId5"/>
              </a:rPr>
              <a:t>ARSET YouTube</a:t>
            </a:r>
            <a:endParaRPr lang="en-US" sz="2400" dirty="0"/>
          </a:p>
          <a:p>
            <a:pPr marL="88900" indent="0">
              <a:buNone/>
            </a:pPr>
            <a:endParaRPr lang="en-US" sz="2400" dirty="0"/>
          </a:p>
          <a:p>
            <a:pPr marL="88900" indent="0">
              <a:buNone/>
            </a:pPr>
            <a:endParaRPr lang="en-US" sz="2400" dirty="0"/>
          </a:p>
          <a:p>
            <a:pPr marL="88900" indent="0">
              <a:buNone/>
            </a:pPr>
            <a:r>
              <a:rPr lang="es-419" sz="2400" dirty="0"/>
              <a:t>Visite nuestros Programas Hermanos</a:t>
            </a:r>
            <a:r>
              <a:rPr lang="en-US" sz="2400" dirty="0"/>
              <a:t>:</a:t>
            </a:r>
          </a:p>
          <a:p>
            <a:pPr>
              <a:buBlip>
                <a:blip r:embed="rId6"/>
              </a:buBlip>
            </a:pPr>
            <a:r>
              <a:rPr lang="en-US" sz="2400" dirty="0">
                <a:hlinkClick r:id="rId7"/>
              </a:rPr>
              <a:t>DEVELOP</a:t>
            </a:r>
            <a:endParaRPr lang="en-US" sz="2400" dirty="0"/>
          </a:p>
          <a:p>
            <a:pPr>
              <a:buBlip>
                <a:blip r:embed="rId8"/>
              </a:buBlip>
            </a:pPr>
            <a:r>
              <a:rPr lang="en-US" sz="2400" dirty="0">
                <a:hlinkClick r:id="rId9"/>
              </a:rPr>
              <a:t>SERVIR</a:t>
            </a:r>
            <a:endParaRPr lang="en-US"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58"/>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Preguntas y Respuestas </a:t>
            </a:r>
          </a:p>
        </p:txBody>
      </p:sp>
      <p:sp>
        <p:nvSpPr>
          <p:cNvPr id="534" name="Google Shape;534;p58"/>
          <p:cNvSpPr txBox="1">
            <a:spLocks noGrp="1"/>
          </p:cNvSpPr>
          <p:nvPr>
            <p:ph type="body" idx="1"/>
          </p:nvPr>
        </p:nvSpPr>
        <p:spPr>
          <a:xfrm>
            <a:off x="242315" y="1130284"/>
            <a:ext cx="11707369" cy="5056204"/>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800"/>
              </a:spcBef>
              <a:spcAft>
                <a:spcPts val="0"/>
              </a:spcAft>
              <a:buClr>
                <a:srgbClr val="53585D"/>
              </a:buClr>
              <a:buSzPts val="2200"/>
              <a:buChar char="•"/>
            </a:pPr>
            <a:r>
              <a:rPr lang="es-419" dirty="0"/>
              <a:t>Por favor escriba sus preguntas en la casilla denominada “</a:t>
            </a:r>
            <a:r>
              <a:rPr lang="en-US" dirty="0"/>
              <a:t>Questions</a:t>
            </a:r>
            <a:r>
              <a:rPr lang="es-419" dirty="0"/>
              <a:t>”</a:t>
            </a:r>
          </a:p>
          <a:p>
            <a:pPr marL="457200" lvl="0" indent="-368300" algn="l" rtl="0">
              <a:lnSpc>
                <a:spcPct val="100000"/>
              </a:lnSpc>
              <a:spcBef>
                <a:spcPts val="800"/>
              </a:spcBef>
              <a:spcAft>
                <a:spcPts val="0"/>
              </a:spcAft>
              <a:buClr>
                <a:srgbClr val="53585D"/>
              </a:buClr>
              <a:buSzPts val="2200"/>
              <a:buChar char="•"/>
            </a:pPr>
            <a:r>
              <a:rPr lang="es-419" dirty="0"/>
              <a:t>Intentaremos responder todas las preguntas durante la sesión de Preguntas y Respuestas</a:t>
            </a:r>
          </a:p>
          <a:p>
            <a:pPr marL="457200" lvl="0" indent="-368300" algn="l" rtl="0">
              <a:lnSpc>
                <a:spcPct val="100000"/>
              </a:lnSpc>
              <a:spcBef>
                <a:spcPts val="800"/>
              </a:spcBef>
              <a:spcAft>
                <a:spcPts val="0"/>
              </a:spcAft>
              <a:buClr>
                <a:srgbClr val="53585D"/>
              </a:buClr>
              <a:buSzPts val="2200"/>
              <a:buChar char="•"/>
            </a:pPr>
            <a:r>
              <a:rPr lang="es-419" dirty="0"/>
              <a:t>Todas las demás preguntas se responderán en el documento de Preguntas y Respuestas (Q&amp;A), el que se publicará en la página web de la capacitación aproximadamente una semana después de la misma.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2"/>
          <p:cNvSpPr txBox="1">
            <a:spLocks noGrp="1"/>
          </p:cNvSpPr>
          <p:nvPr>
            <p:ph type="body" idx="1"/>
          </p:nvPr>
        </p:nvSpPr>
        <p:spPr>
          <a:xfrm>
            <a:off x="1300162" y="5004082"/>
            <a:ext cx="9591675" cy="1033272"/>
          </a:xfrm>
          <a:prstGeom prst="rect">
            <a:avLst/>
          </a:prstGeom>
          <a:noFill/>
          <a:ln>
            <a:noFill/>
          </a:ln>
        </p:spPr>
        <p:txBody>
          <a:bodyPr spcFirstLastPara="1" wrap="square" lIns="0" tIns="60925" rIns="121875" bIns="60925" anchor="ctr" anchorCtr="0">
            <a:noAutofit/>
          </a:bodyPr>
          <a:lstStyle/>
          <a:p>
            <a:pPr marL="146050" lvl="0" indent="0" algn="ctr" rtl="0">
              <a:lnSpc>
                <a:spcPct val="100000"/>
              </a:lnSpc>
              <a:spcBef>
                <a:spcPts val="0"/>
              </a:spcBef>
              <a:spcAft>
                <a:spcPts val="0"/>
              </a:spcAft>
              <a:buClr>
                <a:schemeClr val="dk1"/>
              </a:buClr>
              <a:buSzPts val="2800"/>
              <a:buNone/>
            </a:pPr>
            <a:r>
              <a:rPr lang="en-US" dirty="0"/>
              <a:t>¡Gracias!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Prerrequisitos</a:t>
            </a:r>
          </a:p>
        </p:txBody>
      </p:sp>
      <p:sp>
        <p:nvSpPr>
          <p:cNvPr id="149" name="Google Shape;149;p21"/>
          <p:cNvSpPr txBox="1">
            <a:spLocks noGrp="1"/>
          </p:cNvSpPr>
          <p:nvPr>
            <p:ph type="body" idx="1"/>
          </p:nvPr>
        </p:nvSpPr>
        <p:spPr>
          <a:xfrm>
            <a:off x="242315" y="1130284"/>
            <a:ext cx="11707369" cy="5056204"/>
          </a:xfrm>
          <a:prstGeom prst="rect">
            <a:avLst/>
          </a:prstGeom>
          <a:noFill/>
          <a:ln>
            <a:noFill/>
          </a:ln>
        </p:spPr>
        <p:txBody>
          <a:bodyPr spcFirstLastPara="1" wrap="square" lIns="0" tIns="60925" rIns="121875" bIns="60925" anchor="t" anchorCtr="0">
            <a:normAutofit/>
          </a:bodyPr>
          <a:lstStyle/>
          <a:p>
            <a:pPr marL="457200" lvl="0" indent="-368300" algn="l" rtl="0">
              <a:lnSpc>
                <a:spcPct val="100000"/>
              </a:lnSpc>
              <a:spcBef>
                <a:spcPts val="800"/>
              </a:spcBef>
              <a:spcAft>
                <a:spcPts val="0"/>
              </a:spcAft>
              <a:buSzPts val="2200"/>
              <a:buFont typeface="Arial"/>
              <a:buChar char="•"/>
            </a:pPr>
            <a:r>
              <a:rPr lang="es-ES" b="0" i="0" u="sng" strike="noStrike" dirty="0">
                <a:solidFill>
                  <a:srgbClr val="5496AD"/>
                </a:solidFill>
                <a:latin typeface="Century Gothic"/>
                <a:ea typeface="Century Gothic"/>
                <a:cs typeface="Century Gothic"/>
                <a:sym typeface="Century Gothic"/>
                <a:hlinkClick r:id="rId3"/>
              </a:rPr>
              <a:t>Fundamentos de la Percepción Remota (Teledetección)</a:t>
            </a:r>
            <a:endParaRPr b="0" i="0" u="sng" strike="noStrike" dirty="0">
              <a:solidFill>
                <a:srgbClr val="5496AD"/>
              </a:solidFill>
              <a:latin typeface="Century Gothic"/>
              <a:ea typeface="Century Gothic"/>
              <a:cs typeface="Century Gothic"/>
              <a:sym typeface="Century Gothic"/>
            </a:endParaRPr>
          </a:p>
          <a:p>
            <a:pPr marL="457200" lvl="0" indent="-228600" algn="l" rtl="0">
              <a:lnSpc>
                <a:spcPct val="100000"/>
              </a:lnSpc>
              <a:spcBef>
                <a:spcPts val="800"/>
              </a:spcBef>
              <a:spcAft>
                <a:spcPts val="0"/>
              </a:spcAft>
              <a:buSzPts val="2200"/>
              <a:buFont typeface="Arial"/>
              <a:buNone/>
            </a:pPr>
            <a:endParaRPr u="sng" dirty="0">
              <a:solidFill>
                <a:schemeClr val="hlink"/>
              </a:solidFill>
            </a:endParaRPr>
          </a:p>
          <a:p>
            <a:pPr lvl="0"/>
            <a:r>
              <a:rPr lang="es-ES" u="sng" dirty="0">
                <a:solidFill>
                  <a:schemeClr val="hlink"/>
                </a:solidFill>
                <a:hlinkClick r:id="rId4">
                  <a:extLst>
                    <a:ext uri="{A12FA001-AC4F-418D-AE19-62706E023703}">
                      <ahyp:hlinkClr xmlns:ahyp="http://schemas.microsoft.com/office/drawing/2018/hyperlinkcolor" val="tx"/>
                    </a:ext>
                  </a:extLst>
                </a:hlinkClick>
              </a:rPr>
              <a:t>Monitoreo de la Calidad de Aguas Costeras y Estuarinas Usando</a:t>
            </a:r>
          </a:p>
          <a:p>
            <a:pPr lvl="0"/>
            <a:r>
              <a:rPr lang="es-ES" u="sng" dirty="0">
                <a:solidFill>
                  <a:schemeClr val="hlink"/>
                </a:solidFill>
                <a:hlinkClick r:id="rId4">
                  <a:extLst>
                    <a:ext uri="{A12FA001-AC4F-418D-AE19-62706E023703}">
                      <ahyp:hlinkClr xmlns:ahyp="http://schemas.microsoft.com/office/drawing/2018/hyperlinkcolor" val="tx"/>
                    </a:ext>
                  </a:extLst>
                </a:hlinkClick>
              </a:rPr>
              <a:t>Datos de Teledetección e In Situ</a:t>
            </a:r>
            <a:endParaRPr dirty="0"/>
          </a:p>
          <a:p>
            <a:pPr marL="457200" lvl="0" indent="-228600" algn="l" rtl="0">
              <a:lnSpc>
                <a:spcPct val="100000"/>
              </a:lnSpc>
              <a:spcBef>
                <a:spcPts val="800"/>
              </a:spcBef>
              <a:spcAft>
                <a:spcPts val="0"/>
              </a:spcAft>
              <a:buSzPts val="2200"/>
              <a:buFont typeface="Arial"/>
              <a:buNone/>
            </a:pPr>
            <a:endParaRPr u="sng" dirty="0">
              <a:solidFill>
                <a:schemeClr val="hlink"/>
              </a:solidFill>
            </a:endParaRPr>
          </a:p>
          <a:p>
            <a:pPr lvl="0"/>
            <a:r>
              <a:rPr lang="es-ES" u="sng" dirty="0">
                <a:solidFill>
                  <a:schemeClr val="hlink"/>
                </a:solidFill>
                <a:hlinkClick r:id="rId5">
                  <a:extLst>
                    <a:ext uri="{A12FA001-AC4F-418D-AE19-62706E023703}">
                      <ahyp:hlinkClr xmlns:ahyp="http://schemas.microsoft.com/office/drawing/2018/hyperlinkcolor" val="tx"/>
                    </a:ext>
                  </a:extLst>
                </a:hlinkClick>
              </a:rPr>
              <a:t>Integrando la Teledetección a un Programa de Monitoreo de la Calidad del Agua</a:t>
            </a:r>
            <a:endParaRPr dirty="0">
              <a:solidFill>
                <a:schemeClr val="dk1"/>
              </a:solidFill>
            </a:endParaRPr>
          </a:p>
          <a:p>
            <a:pPr marL="457200" lvl="0" indent="-217331" algn="l" rtl="0">
              <a:lnSpc>
                <a:spcPct val="100000"/>
              </a:lnSpc>
              <a:spcBef>
                <a:spcPts val="800"/>
              </a:spcBef>
              <a:spcAft>
                <a:spcPts val="0"/>
              </a:spcAft>
              <a:buSzPts val="2378"/>
              <a:buNone/>
            </a:pPr>
            <a:endParaRPr u="sng" dirty="0">
              <a:solidFill>
                <a:schemeClr val="hlink"/>
              </a:solidFill>
            </a:endParaRPr>
          </a:p>
          <a:p>
            <a:pPr lvl="0" indent="-368334">
              <a:buSzPts val="2378"/>
            </a:pPr>
            <a:r>
              <a:rPr lang="es-ES" u="sng" dirty="0">
                <a:solidFill>
                  <a:schemeClr val="hlink"/>
                </a:solidFill>
                <a:hlinkClick r:id="rId6">
                  <a:extLst>
                    <a:ext uri="{A12FA001-AC4F-418D-AE19-62706E023703}">
                      <ahyp:hlinkClr xmlns:ahyp="http://schemas.microsoft.com/office/drawing/2018/hyperlinkcolor" val="tx"/>
                    </a:ext>
                  </a:extLst>
                </a:hlinkClick>
              </a:rPr>
              <a:t>Introducción a la Teledetección de Floraciones de Algas Nocivas</a:t>
            </a:r>
            <a:endParaRPr b="0" i="0" dirty="0">
              <a:solidFill>
                <a:srgbClr val="5496AD"/>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Esquema de la Capacitación</a:t>
            </a:r>
          </a:p>
        </p:txBody>
      </p:sp>
      <p:pic>
        <p:nvPicPr>
          <p:cNvPr id="155" name="Google Shape;155;p22" descr="A picture containing black, white, brick, old&#10;&#10;Description automatically generated"/>
          <p:cNvPicPr preferRelativeResize="0"/>
          <p:nvPr/>
        </p:nvPicPr>
        <p:blipFill rotWithShape="1">
          <a:blip r:embed="rId3">
            <a:alphaModFix amt="20000"/>
          </a:blip>
          <a:srcRect/>
          <a:stretch/>
        </p:blipFill>
        <p:spPr>
          <a:xfrm rot="5400000" flipH="1">
            <a:off x="7660987" y="1430566"/>
            <a:ext cx="3657600" cy="2743200"/>
          </a:xfrm>
          <a:prstGeom prst="rect">
            <a:avLst/>
          </a:prstGeom>
          <a:noFill/>
          <a:ln>
            <a:noFill/>
          </a:ln>
        </p:spPr>
      </p:pic>
      <p:pic>
        <p:nvPicPr>
          <p:cNvPr id="156" name="Google Shape;156;p22" descr="A picture containing black, white, brick, old&#10;&#10;Description automatically generated"/>
          <p:cNvPicPr preferRelativeResize="0"/>
          <p:nvPr/>
        </p:nvPicPr>
        <p:blipFill rotWithShape="1">
          <a:blip r:embed="rId3">
            <a:alphaModFix amt="20000"/>
          </a:blip>
          <a:srcRect/>
          <a:stretch/>
        </p:blipFill>
        <p:spPr>
          <a:xfrm rot="5400000" flipH="1">
            <a:off x="4267200" y="1426491"/>
            <a:ext cx="3657600" cy="2743200"/>
          </a:xfrm>
          <a:prstGeom prst="rect">
            <a:avLst/>
          </a:prstGeom>
          <a:noFill/>
          <a:ln>
            <a:noFill/>
          </a:ln>
        </p:spPr>
      </p:pic>
      <p:sp>
        <p:nvSpPr>
          <p:cNvPr id="157" name="Google Shape;157;p22"/>
          <p:cNvSpPr txBox="1"/>
          <p:nvPr/>
        </p:nvSpPr>
        <p:spPr>
          <a:xfrm>
            <a:off x="4901630" y="1120790"/>
            <a:ext cx="2431200" cy="1772509"/>
          </a:xfrm>
          <a:prstGeom prst="rect">
            <a:avLst/>
          </a:prstGeom>
          <a:noFill/>
          <a:ln>
            <a:noFill/>
          </a:ln>
        </p:spPr>
        <p:txBody>
          <a:bodyPr spcFirstLastPara="1" wrap="square" lIns="0" tIns="60925" rIns="121875" bIns="60925" anchor="t" anchorCtr="0">
            <a:noAutofit/>
          </a:bodyPr>
          <a:lstStyle/>
          <a:p>
            <a:pPr marL="88900" marR="0" lvl="0" indent="0" algn="ctr" rtl="0">
              <a:lnSpc>
                <a:spcPct val="90000"/>
              </a:lnSpc>
              <a:spcBef>
                <a:spcPts val="800"/>
              </a:spcBef>
              <a:spcAft>
                <a:spcPts val="0"/>
              </a:spcAft>
              <a:buClr>
                <a:schemeClr val="dk1"/>
              </a:buClr>
              <a:buSzPts val="2200"/>
              <a:buFont typeface="Arial"/>
              <a:buNone/>
            </a:pPr>
            <a:r>
              <a:rPr lang="es-419" sz="2000" b="1" i="0" u="none" strike="noStrike" cap="none" dirty="0">
                <a:solidFill>
                  <a:srgbClr val="53585D"/>
                </a:solidFill>
                <a:latin typeface="Century Gothic"/>
                <a:ea typeface="Century Gothic"/>
                <a:cs typeface="Century Gothic"/>
                <a:sym typeface="Century Gothic"/>
              </a:rPr>
              <a:t>2</a:t>
            </a:r>
            <a:r>
              <a:rPr lang="es-419" sz="2000" b="1" i="0" u="none" strike="noStrike" cap="none" baseline="30000" dirty="0">
                <a:solidFill>
                  <a:srgbClr val="53585D"/>
                </a:solidFill>
                <a:latin typeface="Century Gothic"/>
                <a:ea typeface="Century Gothic"/>
                <a:cs typeface="Century Gothic"/>
                <a:sym typeface="Century Gothic"/>
              </a:rPr>
              <a:t>da</a:t>
            </a:r>
            <a:r>
              <a:rPr lang="es-419" sz="2000" b="1" i="0" u="none" strike="noStrike" cap="none" dirty="0">
                <a:solidFill>
                  <a:srgbClr val="53585D"/>
                </a:solidFill>
                <a:latin typeface="Century Gothic"/>
                <a:ea typeface="Century Gothic"/>
                <a:cs typeface="Century Gothic"/>
                <a:sym typeface="Century Gothic"/>
              </a:rPr>
              <a:t> Parte</a:t>
            </a:r>
            <a:endParaRPr lang="es-419" sz="2200" b="1" i="0" u="none" strike="noStrike" cap="none" dirty="0">
              <a:solidFill>
                <a:srgbClr val="53585D"/>
              </a:solidFill>
              <a:latin typeface="Century Gothic"/>
              <a:ea typeface="Century Gothic"/>
              <a:cs typeface="Century Gothic"/>
              <a:sym typeface="Century Gothic"/>
            </a:endParaRPr>
          </a:p>
          <a:p>
            <a:pPr marL="88900" marR="0" lvl="0" indent="0" algn="ctr" rtl="0">
              <a:lnSpc>
                <a:spcPct val="90000"/>
              </a:lnSpc>
              <a:spcBef>
                <a:spcPts val="800"/>
              </a:spcBef>
              <a:spcAft>
                <a:spcPts val="0"/>
              </a:spcAft>
              <a:buClr>
                <a:schemeClr val="dk1"/>
              </a:buClr>
              <a:buSzPts val="2200"/>
              <a:buFont typeface="Arial"/>
              <a:buNone/>
            </a:pPr>
            <a:r>
              <a:rPr lang="es-419" sz="1800" b="0" i="0" u="none" strike="noStrike" cap="none" dirty="0">
                <a:solidFill>
                  <a:srgbClr val="53585D"/>
                </a:solidFill>
                <a:latin typeface="Century Gothic"/>
                <a:ea typeface="Century Gothic"/>
                <a:cs typeface="Century Gothic"/>
                <a:sym typeface="Century Gothic"/>
              </a:rPr>
              <a:t>La Red “</a:t>
            </a:r>
            <a:r>
              <a:rPr lang="en-US" sz="1800" b="0" i="0" u="none" strike="noStrike" cap="none" dirty="0">
                <a:solidFill>
                  <a:srgbClr val="53585D"/>
                </a:solidFill>
                <a:latin typeface="Century Gothic"/>
                <a:ea typeface="Century Gothic"/>
                <a:cs typeface="Century Gothic"/>
                <a:sym typeface="Century Gothic"/>
              </a:rPr>
              <a:t>Cyanobacteria Assessment Network”</a:t>
            </a:r>
            <a:r>
              <a:rPr lang="es-419" sz="1800" b="0" i="0" u="none" strike="noStrike" cap="none" dirty="0">
                <a:solidFill>
                  <a:srgbClr val="53585D"/>
                </a:solidFill>
                <a:latin typeface="Century Gothic"/>
                <a:ea typeface="Century Gothic"/>
                <a:cs typeface="Century Gothic"/>
                <a:sym typeface="Century Gothic"/>
              </a:rPr>
              <a:t> (CyAN)</a:t>
            </a:r>
          </a:p>
        </p:txBody>
      </p:sp>
      <p:sp>
        <p:nvSpPr>
          <p:cNvPr id="158" name="Google Shape;158;p22"/>
          <p:cNvSpPr txBox="1"/>
          <p:nvPr/>
        </p:nvSpPr>
        <p:spPr>
          <a:xfrm>
            <a:off x="4901630" y="3552857"/>
            <a:ext cx="2431200" cy="602232"/>
          </a:xfrm>
          <a:prstGeom prst="rect">
            <a:avLst/>
          </a:prstGeom>
          <a:noFill/>
          <a:ln>
            <a:noFill/>
          </a:ln>
        </p:spPr>
        <p:txBody>
          <a:bodyPr spcFirstLastPara="1" wrap="square" lIns="0" tIns="60925" rIns="121875" bIns="60925" anchor="t" anchorCtr="0">
            <a:noAutofit/>
          </a:bodyPr>
          <a:lstStyle/>
          <a:p>
            <a:pPr marL="88900" marR="0" lvl="0" indent="0" algn="ctr" rtl="0">
              <a:lnSpc>
                <a:spcPct val="100000"/>
              </a:lnSpc>
              <a:spcBef>
                <a:spcPts val="800"/>
              </a:spcBef>
              <a:spcAft>
                <a:spcPts val="0"/>
              </a:spcAft>
              <a:buClr>
                <a:schemeClr val="dk1"/>
              </a:buClr>
              <a:buSzPts val="2200"/>
              <a:buFont typeface="Arial"/>
              <a:buNone/>
            </a:pPr>
            <a:r>
              <a:rPr lang="es-419" sz="1800" b="0" i="0" u="none" strike="noStrike" cap="none" dirty="0">
                <a:solidFill>
                  <a:srgbClr val="53585D"/>
                </a:solidFill>
                <a:latin typeface="Century Gothic"/>
                <a:ea typeface="Century Gothic"/>
                <a:cs typeface="Century Gothic"/>
                <a:sym typeface="Century Gothic"/>
              </a:rPr>
              <a:t>20 de julio de 2023</a:t>
            </a:r>
            <a:endParaRPr lang="es-419" sz="1400" b="0" i="0" u="none" strike="noStrike" cap="none" dirty="0">
              <a:solidFill>
                <a:srgbClr val="000000"/>
              </a:solidFill>
              <a:latin typeface="Arial"/>
              <a:ea typeface="Arial"/>
              <a:cs typeface="Arial"/>
              <a:sym typeface="Arial"/>
            </a:endParaRPr>
          </a:p>
        </p:txBody>
      </p:sp>
      <p:sp>
        <p:nvSpPr>
          <p:cNvPr id="159" name="Google Shape;159;p22"/>
          <p:cNvSpPr txBox="1"/>
          <p:nvPr/>
        </p:nvSpPr>
        <p:spPr>
          <a:xfrm>
            <a:off x="8268435" y="1120789"/>
            <a:ext cx="2454885" cy="1772510"/>
          </a:xfrm>
          <a:prstGeom prst="rect">
            <a:avLst/>
          </a:prstGeom>
          <a:noFill/>
          <a:ln>
            <a:noFill/>
          </a:ln>
        </p:spPr>
        <p:txBody>
          <a:bodyPr spcFirstLastPara="1" wrap="square" lIns="0" tIns="60925" rIns="121875" bIns="60925" anchor="t" anchorCtr="0">
            <a:noAutofit/>
          </a:bodyPr>
          <a:lstStyle/>
          <a:p>
            <a:pPr marL="88900" marR="0" lvl="0" indent="0" algn="ctr" rtl="0">
              <a:lnSpc>
                <a:spcPct val="90000"/>
              </a:lnSpc>
              <a:spcBef>
                <a:spcPts val="800"/>
              </a:spcBef>
              <a:spcAft>
                <a:spcPts val="0"/>
              </a:spcAft>
              <a:buClr>
                <a:schemeClr val="dk1"/>
              </a:buClr>
              <a:buSzPts val="2200"/>
              <a:buFont typeface="Arial"/>
              <a:buNone/>
            </a:pPr>
            <a:r>
              <a:rPr lang="es-419" sz="2000" b="1" i="0" u="none" strike="noStrike" cap="none" dirty="0">
                <a:solidFill>
                  <a:srgbClr val="53585D"/>
                </a:solidFill>
                <a:latin typeface="Century Gothic"/>
                <a:ea typeface="Century Gothic"/>
                <a:cs typeface="Century Gothic"/>
                <a:sym typeface="Century Gothic"/>
              </a:rPr>
              <a:t>3</a:t>
            </a:r>
            <a:r>
              <a:rPr lang="es-419" sz="2000" b="1" i="0" u="none" strike="noStrike" cap="none" baseline="30000" dirty="0">
                <a:solidFill>
                  <a:srgbClr val="53585D"/>
                </a:solidFill>
                <a:latin typeface="Century Gothic"/>
                <a:ea typeface="Century Gothic"/>
                <a:cs typeface="Century Gothic"/>
                <a:sym typeface="Century Gothic"/>
              </a:rPr>
              <a:t>ra</a:t>
            </a:r>
            <a:r>
              <a:rPr lang="es-419" sz="2000" b="1" i="0" u="none" strike="noStrike" cap="none" dirty="0">
                <a:solidFill>
                  <a:srgbClr val="53585D"/>
                </a:solidFill>
                <a:latin typeface="Century Gothic"/>
                <a:ea typeface="Century Gothic"/>
                <a:cs typeface="Century Gothic"/>
                <a:sym typeface="Century Gothic"/>
              </a:rPr>
              <a:t> Parte</a:t>
            </a:r>
            <a:endParaRPr lang="es-419" sz="2200" b="1" i="0" u="none" strike="noStrike" cap="none" dirty="0">
              <a:solidFill>
                <a:srgbClr val="53585D"/>
              </a:solidFill>
              <a:latin typeface="Century Gothic"/>
              <a:ea typeface="Century Gothic"/>
              <a:cs typeface="Century Gothic"/>
              <a:sym typeface="Century Gothic"/>
            </a:endParaRPr>
          </a:p>
          <a:p>
            <a:pPr marL="88900" marR="0" lvl="0" indent="0" algn="ctr" rtl="0">
              <a:lnSpc>
                <a:spcPct val="90000"/>
              </a:lnSpc>
              <a:spcBef>
                <a:spcPts val="800"/>
              </a:spcBef>
              <a:spcAft>
                <a:spcPts val="0"/>
              </a:spcAft>
              <a:buClr>
                <a:schemeClr val="dk1"/>
              </a:buClr>
              <a:buSzPts val="2200"/>
              <a:buFont typeface="Arial"/>
              <a:buNone/>
            </a:pPr>
            <a:r>
              <a:rPr lang="es-419" sz="1800" b="0" i="0" u="none" strike="noStrike" cap="none" dirty="0">
                <a:solidFill>
                  <a:srgbClr val="53585D"/>
                </a:solidFill>
                <a:latin typeface="Century Gothic"/>
                <a:ea typeface="Century Gothic"/>
                <a:cs typeface="Century Gothic"/>
                <a:sym typeface="Century Gothic"/>
              </a:rPr>
              <a:t>Evaluación de la Calidad del Agua Usando Observaciones de Satélites </a:t>
            </a:r>
            <a:r>
              <a:rPr lang="es-419" sz="1800" dirty="0">
                <a:solidFill>
                  <a:srgbClr val="53585D"/>
                </a:solidFill>
                <a:latin typeface="Century Gothic"/>
                <a:ea typeface="Century Gothic"/>
                <a:cs typeface="Century Gothic"/>
                <a:sym typeface="Century Gothic"/>
              </a:rPr>
              <a:t>e </a:t>
            </a:r>
            <a:r>
              <a:rPr lang="es-419" sz="1800" b="0" i="1" u="none" strike="noStrike" cap="none" dirty="0">
                <a:solidFill>
                  <a:srgbClr val="53585D"/>
                </a:solidFill>
                <a:latin typeface="Century Gothic"/>
                <a:ea typeface="Century Gothic"/>
                <a:cs typeface="Century Gothic"/>
                <a:sym typeface="Century Gothic"/>
              </a:rPr>
              <a:t>In Situ</a:t>
            </a:r>
            <a:endParaRPr lang="es-419" sz="1800" b="0" i="0" u="none" strike="noStrike" cap="none" dirty="0">
              <a:solidFill>
                <a:srgbClr val="53585D"/>
              </a:solidFill>
              <a:latin typeface="Century Gothic"/>
              <a:ea typeface="Century Gothic"/>
              <a:cs typeface="Century Gothic"/>
              <a:sym typeface="Century Gothic"/>
            </a:endParaRPr>
          </a:p>
        </p:txBody>
      </p:sp>
      <p:sp>
        <p:nvSpPr>
          <p:cNvPr id="160" name="Google Shape;160;p22"/>
          <p:cNvSpPr txBox="1"/>
          <p:nvPr/>
        </p:nvSpPr>
        <p:spPr>
          <a:xfrm>
            <a:off x="8268435" y="3552857"/>
            <a:ext cx="2454885" cy="602232"/>
          </a:xfrm>
          <a:prstGeom prst="rect">
            <a:avLst/>
          </a:prstGeom>
          <a:noFill/>
          <a:ln>
            <a:noFill/>
          </a:ln>
        </p:spPr>
        <p:txBody>
          <a:bodyPr spcFirstLastPara="1" wrap="square" lIns="0" tIns="60925" rIns="121875" bIns="60925" anchor="t" anchorCtr="0">
            <a:noAutofit/>
          </a:bodyPr>
          <a:lstStyle/>
          <a:p>
            <a:pPr marL="88900" marR="0" lvl="0" indent="0" algn="ctr" rtl="0">
              <a:lnSpc>
                <a:spcPct val="100000"/>
              </a:lnSpc>
              <a:spcBef>
                <a:spcPts val="800"/>
              </a:spcBef>
              <a:spcAft>
                <a:spcPts val="0"/>
              </a:spcAft>
              <a:buClr>
                <a:schemeClr val="dk1"/>
              </a:buClr>
              <a:buSzPts val="2200"/>
              <a:buFont typeface="Arial"/>
              <a:buNone/>
            </a:pPr>
            <a:r>
              <a:rPr lang="es-419" sz="1800" b="0" i="0" u="none" strike="noStrike" cap="none" dirty="0">
                <a:solidFill>
                  <a:srgbClr val="53585D"/>
                </a:solidFill>
                <a:latin typeface="Century Gothic"/>
                <a:ea typeface="Century Gothic"/>
                <a:cs typeface="Century Gothic"/>
                <a:sym typeface="Century Gothic"/>
              </a:rPr>
              <a:t>25 de julio de 2023</a:t>
            </a:r>
            <a:endParaRPr lang="es-419" sz="1400" b="0" i="0" u="none" strike="noStrike" cap="none" dirty="0">
              <a:solidFill>
                <a:srgbClr val="000000"/>
              </a:solidFill>
              <a:latin typeface="Arial"/>
              <a:ea typeface="Arial"/>
              <a:cs typeface="Arial"/>
              <a:sym typeface="Arial"/>
            </a:endParaRPr>
          </a:p>
        </p:txBody>
      </p:sp>
      <p:pic>
        <p:nvPicPr>
          <p:cNvPr id="161" name="Google Shape;161;p22" descr="A picture containing black, white, brick, old&#10;&#10;Description automatically generated"/>
          <p:cNvPicPr preferRelativeResize="0"/>
          <p:nvPr/>
        </p:nvPicPr>
        <p:blipFill rotWithShape="1">
          <a:blip r:embed="rId3">
            <a:alphaModFix amt="0"/>
          </a:blip>
          <a:srcRect/>
          <a:stretch/>
        </p:blipFill>
        <p:spPr>
          <a:xfrm rot="5400000" flipH="1">
            <a:off x="5705592" y="438037"/>
            <a:ext cx="817185" cy="9494405"/>
          </a:xfrm>
          <a:prstGeom prst="rect">
            <a:avLst/>
          </a:prstGeom>
          <a:solidFill>
            <a:srgbClr val="2A544D">
              <a:alpha val="9019"/>
            </a:srgbClr>
          </a:solidFill>
          <a:ln>
            <a:noFill/>
          </a:ln>
        </p:spPr>
      </p:pic>
      <p:sp>
        <p:nvSpPr>
          <p:cNvPr id="162" name="Google Shape;162;p22"/>
          <p:cNvSpPr txBox="1"/>
          <p:nvPr/>
        </p:nvSpPr>
        <p:spPr>
          <a:xfrm>
            <a:off x="1771716" y="4769199"/>
            <a:ext cx="868493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1" i="0" u="none" strike="noStrike" cap="none" dirty="0">
                <a:solidFill>
                  <a:srgbClr val="53585D"/>
                </a:solidFill>
                <a:latin typeface="Century Gothic"/>
                <a:ea typeface="Century Gothic"/>
                <a:cs typeface="Century Gothic"/>
                <a:sym typeface="Century Gothic"/>
              </a:rPr>
              <a:t>Tarea</a:t>
            </a:r>
            <a:endParaRPr lang="es-419" sz="1400" b="0" i="0" u="none" strike="noStrike" cap="none" dirty="0">
              <a:solidFill>
                <a:srgbClr val="000000"/>
              </a:solidFill>
              <a:latin typeface="Arial"/>
              <a:ea typeface="Arial"/>
              <a:cs typeface="Arial"/>
              <a:sym typeface="Arial"/>
            </a:endParaRPr>
          </a:p>
        </p:txBody>
      </p:sp>
      <p:sp>
        <p:nvSpPr>
          <p:cNvPr id="163" name="Google Shape;163;p22"/>
          <p:cNvSpPr txBox="1"/>
          <p:nvPr/>
        </p:nvSpPr>
        <p:spPr>
          <a:xfrm>
            <a:off x="1359567" y="5001436"/>
            <a:ext cx="949440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419" sz="1800" b="0" i="0" u="none" strike="noStrike" cap="none" dirty="0">
                <a:solidFill>
                  <a:srgbClr val="53585D"/>
                </a:solidFill>
                <a:latin typeface="Century Gothic"/>
                <a:ea typeface="Century Gothic"/>
                <a:cs typeface="Century Gothic"/>
                <a:sym typeface="Century Gothic"/>
              </a:rPr>
              <a:t>Abre el 25 de julio – Fecha límite 10 de agosto – Publicada en la Página Web de la Capacitación</a:t>
            </a:r>
            <a:endParaRPr lang="es-419" sz="1400" b="0" i="0" u="none" strike="noStrike" cap="none" dirty="0">
              <a:solidFill>
                <a:srgbClr val="53585D"/>
              </a:solidFill>
              <a:latin typeface="Century Gothic"/>
              <a:ea typeface="Century Gothic"/>
              <a:cs typeface="Century Gothic"/>
              <a:sym typeface="Century Gothic"/>
            </a:endParaRPr>
          </a:p>
        </p:txBody>
      </p:sp>
      <p:sp>
        <p:nvSpPr>
          <p:cNvPr id="164" name="Google Shape;164;p22"/>
          <p:cNvSpPr txBox="1"/>
          <p:nvPr/>
        </p:nvSpPr>
        <p:spPr>
          <a:xfrm>
            <a:off x="1366982" y="5646746"/>
            <a:ext cx="9494405" cy="584775"/>
          </a:xfrm>
          <a:prstGeom prst="rect">
            <a:avLst/>
          </a:prstGeom>
          <a:noFill/>
          <a:ln>
            <a:noFill/>
          </a:ln>
        </p:spPr>
        <p:txBody>
          <a:bodyPr spcFirstLastPara="1" wrap="square" lIns="91425" tIns="45700" rIns="91425" bIns="45700" anchor="t" anchorCtr="0">
            <a:spAutoFit/>
          </a:bodyPr>
          <a:lstStyle/>
          <a:p>
            <a:pPr lvl="0" algn="ctr"/>
            <a:r>
              <a:rPr lang="es-ES" sz="1600" dirty="0">
                <a:solidFill>
                  <a:srgbClr val="53585D"/>
                </a:solidFill>
                <a:latin typeface="Century Gothic" panose="020B0502020202020204" pitchFamily="34" charset="0"/>
              </a:rPr>
              <a:t>Se otorgará un </a:t>
            </a:r>
            <a:r>
              <a:rPr lang="es-ES" sz="1600" b="1" dirty="0">
                <a:solidFill>
                  <a:srgbClr val="53585D"/>
                </a:solidFill>
                <a:latin typeface="Century Gothic" panose="020B0502020202020204" pitchFamily="34" charset="0"/>
              </a:rPr>
              <a:t>certificado de finalización de curso </a:t>
            </a:r>
            <a:r>
              <a:rPr lang="es-ES" sz="1600" dirty="0">
                <a:solidFill>
                  <a:srgbClr val="53585D"/>
                </a:solidFill>
                <a:latin typeface="Century Gothic" panose="020B0502020202020204" pitchFamily="34" charset="0"/>
              </a:rPr>
              <a:t>a quienes asistan a todas las sesiones en vivo y completen la tarea asignada antes de la fecha estipulada. </a:t>
            </a:r>
          </a:p>
        </p:txBody>
      </p:sp>
      <p:grpSp>
        <p:nvGrpSpPr>
          <p:cNvPr id="165" name="Google Shape;165;p22"/>
          <p:cNvGrpSpPr/>
          <p:nvPr/>
        </p:nvGrpSpPr>
        <p:grpSpPr>
          <a:xfrm>
            <a:off x="1468680" y="998973"/>
            <a:ext cx="2743200" cy="3543086"/>
            <a:chOff x="1468680" y="998973"/>
            <a:chExt cx="2743200" cy="3543086"/>
          </a:xfrm>
        </p:grpSpPr>
        <p:pic>
          <p:nvPicPr>
            <p:cNvPr id="166" name="Google Shape;166;p22" descr="A aerial view of a lake&#10;&#10;Description automatically generated with low confidence"/>
            <p:cNvPicPr preferRelativeResize="0"/>
            <p:nvPr/>
          </p:nvPicPr>
          <p:blipFill rotWithShape="1">
            <a:blip r:embed="rId4">
              <a:alphaModFix/>
            </a:blip>
            <a:srcRect/>
            <a:stretch/>
          </p:blipFill>
          <p:spPr>
            <a:xfrm>
              <a:off x="1468680" y="998973"/>
              <a:ext cx="2743200" cy="3543086"/>
            </a:xfrm>
            <a:prstGeom prst="rect">
              <a:avLst/>
            </a:prstGeom>
            <a:noFill/>
            <a:ln>
              <a:noFill/>
            </a:ln>
          </p:spPr>
        </p:pic>
        <p:sp>
          <p:nvSpPr>
            <p:cNvPr id="167" name="Google Shape;167;p22"/>
            <p:cNvSpPr txBox="1"/>
            <p:nvPr/>
          </p:nvSpPr>
          <p:spPr>
            <a:xfrm>
              <a:off x="1522983" y="3552857"/>
              <a:ext cx="2431200" cy="602232"/>
            </a:xfrm>
            <a:prstGeom prst="rect">
              <a:avLst/>
            </a:prstGeom>
            <a:noFill/>
            <a:ln>
              <a:noFill/>
            </a:ln>
          </p:spPr>
          <p:txBody>
            <a:bodyPr spcFirstLastPara="1" wrap="square" lIns="0" tIns="60925" rIns="121875" bIns="60925" anchor="t" anchorCtr="0">
              <a:noAutofit/>
            </a:bodyPr>
            <a:lstStyle/>
            <a:p>
              <a:pPr marL="88900" marR="0" lvl="0" indent="0" algn="ctr" rtl="0">
                <a:lnSpc>
                  <a:spcPct val="100000"/>
                </a:lnSpc>
                <a:spcBef>
                  <a:spcPts val="800"/>
                </a:spcBef>
                <a:spcAft>
                  <a:spcPts val="0"/>
                </a:spcAft>
                <a:buClr>
                  <a:schemeClr val="dk1"/>
                </a:buClr>
                <a:buSzPts val="2200"/>
                <a:buFont typeface="Arial"/>
                <a:buNone/>
              </a:pPr>
              <a:r>
                <a:rPr lang="es-419" sz="1800" b="1" i="0" u="none" strike="noStrike" cap="none" dirty="0">
                  <a:solidFill>
                    <a:schemeClr val="lt1"/>
                  </a:solidFill>
                  <a:latin typeface="Century Gothic"/>
                  <a:ea typeface="Century Gothic"/>
                  <a:cs typeface="Century Gothic"/>
                  <a:sym typeface="Century Gothic"/>
                </a:rPr>
                <a:t>18 de julio de 2023</a:t>
              </a:r>
              <a:endParaRPr lang="es-419" sz="1400" b="0" i="0" u="none" strike="noStrike" cap="none" dirty="0">
                <a:solidFill>
                  <a:srgbClr val="000000"/>
                </a:solidFill>
                <a:latin typeface="Arial"/>
                <a:ea typeface="Arial"/>
                <a:cs typeface="Arial"/>
                <a:sym typeface="Arial"/>
              </a:endParaRPr>
            </a:p>
          </p:txBody>
        </p:sp>
        <p:sp>
          <p:nvSpPr>
            <p:cNvPr id="168" name="Google Shape;168;p22"/>
            <p:cNvSpPr txBox="1"/>
            <p:nvPr/>
          </p:nvSpPr>
          <p:spPr>
            <a:xfrm>
              <a:off x="1468680" y="1171413"/>
              <a:ext cx="2743200" cy="1772509"/>
            </a:xfrm>
            <a:prstGeom prst="rect">
              <a:avLst/>
            </a:prstGeom>
            <a:noFill/>
            <a:ln>
              <a:noFill/>
            </a:ln>
          </p:spPr>
          <p:txBody>
            <a:bodyPr spcFirstLastPara="1" wrap="square" lIns="0" tIns="60925" rIns="121875" bIns="60925" anchor="t" anchorCtr="0">
              <a:noAutofit/>
            </a:bodyPr>
            <a:lstStyle/>
            <a:p>
              <a:pPr marL="88900" marR="0" lvl="0" indent="0" algn="ctr" rtl="0">
                <a:lnSpc>
                  <a:spcPct val="90000"/>
                </a:lnSpc>
                <a:spcBef>
                  <a:spcPts val="800"/>
                </a:spcBef>
                <a:spcAft>
                  <a:spcPts val="0"/>
                </a:spcAft>
                <a:buClr>
                  <a:schemeClr val="dk1"/>
                </a:buClr>
                <a:buSzPts val="2200"/>
                <a:buFont typeface="Arial"/>
                <a:buNone/>
              </a:pPr>
              <a:r>
                <a:rPr lang="es-419" sz="2000" b="1" i="0" u="none" strike="noStrike" cap="none" dirty="0">
                  <a:solidFill>
                    <a:schemeClr val="lt1"/>
                  </a:solidFill>
                  <a:latin typeface="Century Gothic"/>
                  <a:ea typeface="Century Gothic"/>
                  <a:cs typeface="Century Gothic"/>
                  <a:sym typeface="Century Gothic"/>
                </a:rPr>
                <a:t>1</a:t>
              </a:r>
              <a:r>
                <a:rPr lang="es-419" sz="2000" b="1" i="0" u="none" strike="noStrike" cap="none" baseline="30000" dirty="0">
                  <a:solidFill>
                    <a:schemeClr val="lt1"/>
                  </a:solidFill>
                  <a:latin typeface="Century Gothic"/>
                  <a:ea typeface="Century Gothic"/>
                  <a:cs typeface="Century Gothic"/>
                  <a:sym typeface="Century Gothic"/>
                </a:rPr>
                <a:t>ra</a:t>
              </a:r>
              <a:r>
                <a:rPr lang="es-419" sz="2000" b="1" i="0" u="none" strike="noStrike" cap="none" dirty="0">
                  <a:solidFill>
                    <a:schemeClr val="lt1"/>
                  </a:solidFill>
                  <a:latin typeface="Century Gothic"/>
                  <a:ea typeface="Century Gothic"/>
                  <a:cs typeface="Century Gothic"/>
                  <a:sym typeface="Century Gothic"/>
                </a:rPr>
                <a:t> Parte</a:t>
              </a:r>
              <a:endParaRPr lang="es-419" sz="2200" b="1" i="0" u="none" strike="noStrike" cap="none" dirty="0">
                <a:solidFill>
                  <a:schemeClr val="lt1"/>
                </a:solidFill>
                <a:latin typeface="Century Gothic"/>
                <a:ea typeface="Century Gothic"/>
                <a:cs typeface="Century Gothic"/>
                <a:sym typeface="Century Gothic"/>
              </a:endParaRPr>
            </a:p>
            <a:p>
              <a:pPr marL="88900" marR="0" lvl="0" indent="0" algn="ctr" rtl="0">
                <a:lnSpc>
                  <a:spcPct val="90000"/>
                </a:lnSpc>
                <a:spcBef>
                  <a:spcPts val="800"/>
                </a:spcBef>
                <a:spcAft>
                  <a:spcPts val="0"/>
                </a:spcAft>
                <a:buClr>
                  <a:schemeClr val="dk1"/>
                </a:buClr>
                <a:buSzPts val="2200"/>
                <a:buFont typeface="Arial"/>
                <a:buNone/>
              </a:pPr>
              <a:r>
                <a:rPr lang="es-419" sz="1800" b="1" i="0" u="none" strike="noStrike" cap="none" dirty="0">
                  <a:solidFill>
                    <a:schemeClr val="lt1"/>
                  </a:solidFill>
                  <a:latin typeface="Century Gothic"/>
                  <a:ea typeface="Century Gothic"/>
                  <a:cs typeface="Century Gothic"/>
                  <a:sym typeface="Century Gothic"/>
                </a:rPr>
                <a:t>Resumen General de las Observaciones de Teledetección para la Evaluación de la Calidad del Agua</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242315" y="276993"/>
            <a:ext cx="11706798" cy="576299"/>
          </a:xfrm>
          <a:prstGeom prst="rect">
            <a:avLst/>
          </a:prstGeom>
          <a:noFill/>
          <a:ln>
            <a:noFill/>
          </a:ln>
        </p:spPr>
        <p:txBody>
          <a:bodyPr spcFirstLastPara="1" wrap="square" lIns="121875" tIns="60925" rIns="121875" bIns="60925" anchor="ctr" anchorCtr="0">
            <a:noAutofit/>
          </a:bodyPr>
          <a:lstStyle/>
          <a:p>
            <a:pPr marL="0" lvl="0" indent="0" algn="l" rtl="0">
              <a:lnSpc>
                <a:spcPct val="100000"/>
              </a:lnSpc>
              <a:spcBef>
                <a:spcPts val="0"/>
              </a:spcBef>
              <a:spcAft>
                <a:spcPts val="0"/>
              </a:spcAft>
              <a:buSzPts val="1400"/>
              <a:buNone/>
            </a:pPr>
            <a:r>
              <a:rPr lang="es-419" dirty="0"/>
              <a:t>Calidad del Agua de los Lagos de Agua Dulce</a:t>
            </a:r>
          </a:p>
        </p:txBody>
      </p:sp>
      <p:sp>
        <p:nvSpPr>
          <p:cNvPr id="174" name="Google Shape;174;p23"/>
          <p:cNvSpPr txBox="1"/>
          <p:nvPr/>
        </p:nvSpPr>
        <p:spPr>
          <a:xfrm>
            <a:off x="455388" y="1105749"/>
            <a:ext cx="5640326" cy="4401164"/>
          </a:xfrm>
          <a:prstGeom prst="rect">
            <a:avLst/>
          </a:prstGeom>
          <a:noFill/>
          <a:ln>
            <a:noFill/>
          </a:ln>
        </p:spPr>
        <p:txBody>
          <a:bodyPr spcFirstLastPara="1" wrap="square" lIns="91425" tIns="45700" rIns="91425" bIns="45700" anchor="t" anchorCtr="0">
            <a:spAutoFit/>
          </a:bodyPr>
          <a:lstStyle/>
          <a:p>
            <a:pPr marL="0" marR="0" lvl="0" indent="0" algn="l" rtl="0">
              <a:lnSpc>
                <a:spcPts val="2500"/>
              </a:lnSpc>
              <a:spcBef>
                <a:spcPts val="0"/>
              </a:spcBef>
              <a:spcAft>
                <a:spcPts val="0"/>
              </a:spcAft>
              <a:buClr>
                <a:srgbClr val="53585D"/>
              </a:buClr>
              <a:buSzPts val="2200"/>
              <a:buFont typeface="Arial"/>
              <a:buNone/>
            </a:pPr>
            <a:r>
              <a:rPr lang="es-419" sz="2200" b="0" i="0" u="none" strike="noStrike" cap="none" dirty="0">
                <a:solidFill>
                  <a:srgbClr val="53585D"/>
                </a:solidFill>
                <a:latin typeface="Century Gothic"/>
                <a:ea typeface="Century Gothic"/>
                <a:cs typeface="Century Gothic"/>
                <a:sym typeface="Century Gothic"/>
              </a:rPr>
              <a:t>La calidad del agua de los lagos, arroyos y ríos impacta en la: </a:t>
            </a:r>
            <a:endParaRPr lang="es-419" sz="1400" b="0" i="0" u="none" strike="noStrike" cap="none" dirty="0">
              <a:solidFill>
                <a:srgbClr val="000000"/>
              </a:solidFill>
              <a:latin typeface="Arial"/>
              <a:ea typeface="Arial"/>
              <a:cs typeface="Arial"/>
              <a:sym typeface="Arial"/>
            </a:endParaRPr>
          </a:p>
          <a:p>
            <a:pPr marL="342900" marR="0" lvl="0" indent="-342900" algn="l" rtl="0">
              <a:lnSpc>
                <a:spcPts val="2500"/>
              </a:lnSpc>
              <a:spcBef>
                <a:spcPts val="400"/>
              </a:spcBef>
              <a:spcAft>
                <a:spcPts val="0"/>
              </a:spcAft>
              <a:buClr>
                <a:srgbClr val="53585D"/>
              </a:buClr>
              <a:buSzPts val="2200"/>
              <a:buFont typeface="Arial"/>
              <a:buChar char="•"/>
            </a:pPr>
            <a:r>
              <a:rPr lang="es-419" sz="2200" b="1" i="0" u="none" strike="noStrike" cap="none" dirty="0">
                <a:solidFill>
                  <a:srgbClr val="53585D"/>
                </a:solidFill>
                <a:latin typeface="Century Gothic"/>
                <a:ea typeface="Century Gothic"/>
                <a:cs typeface="Century Gothic"/>
                <a:sym typeface="Century Gothic"/>
              </a:rPr>
              <a:t>Salud Humana</a:t>
            </a:r>
            <a:endParaRPr lang="es-419" sz="1400" b="1" i="0" u="none" strike="noStrike" cap="none" dirty="0">
              <a:solidFill>
                <a:srgbClr val="000000"/>
              </a:solidFill>
              <a:latin typeface="Arial"/>
              <a:ea typeface="Arial"/>
              <a:cs typeface="Arial"/>
              <a:sym typeface="Arial"/>
            </a:endParaRPr>
          </a:p>
          <a:p>
            <a:pPr marL="914400" marR="0" lvl="1" indent="-368300" algn="l" rtl="0">
              <a:lnSpc>
                <a:spcPts val="2500"/>
              </a:lnSpc>
              <a:spcBef>
                <a:spcPts val="400"/>
              </a:spcBef>
              <a:spcAft>
                <a:spcPts val="0"/>
              </a:spcAft>
              <a:buClr>
                <a:srgbClr val="53585D"/>
              </a:buClr>
              <a:buSzPts val="2402"/>
              <a:buFont typeface="Arial"/>
              <a:buChar char="–"/>
            </a:pPr>
            <a:r>
              <a:rPr lang="es-419" sz="2200" b="0" i="0" u="none" strike="noStrike" cap="none" dirty="0">
                <a:solidFill>
                  <a:srgbClr val="53585D"/>
                </a:solidFill>
                <a:latin typeface="Century Gothic"/>
                <a:ea typeface="Century Gothic"/>
                <a:cs typeface="Century Gothic"/>
                <a:sym typeface="Century Gothic"/>
              </a:rPr>
              <a:t>Bacterias y patógenos hacen que el agua sea peligrosa para beber </a:t>
            </a:r>
            <a:r>
              <a:rPr lang="es-419" sz="2200" dirty="0">
                <a:solidFill>
                  <a:srgbClr val="53585D"/>
                </a:solidFill>
                <a:latin typeface="Century Gothic"/>
                <a:ea typeface="Century Gothic"/>
                <a:cs typeface="Century Gothic"/>
                <a:sym typeface="Century Gothic"/>
              </a:rPr>
              <a:t>y para usos recreativos</a:t>
            </a:r>
            <a:r>
              <a:rPr lang="es-419" sz="2200" b="0" i="0" u="none" strike="noStrike" cap="none" dirty="0">
                <a:solidFill>
                  <a:srgbClr val="53585D"/>
                </a:solidFill>
                <a:latin typeface="Century Gothic"/>
                <a:ea typeface="Century Gothic"/>
                <a:cs typeface="Century Gothic"/>
                <a:sym typeface="Century Gothic"/>
              </a:rPr>
              <a:t>.</a:t>
            </a:r>
            <a:endParaRPr lang="es-419" sz="1400" b="0" i="0" u="none" strike="noStrike" cap="none" dirty="0">
              <a:solidFill>
                <a:srgbClr val="000000"/>
              </a:solidFill>
              <a:latin typeface="Arial"/>
              <a:ea typeface="Arial"/>
              <a:cs typeface="Arial"/>
              <a:sym typeface="Arial"/>
            </a:endParaRPr>
          </a:p>
          <a:p>
            <a:pPr marL="342900" marR="0" lvl="0" indent="-342900" algn="l" rtl="0">
              <a:lnSpc>
                <a:spcPts val="2500"/>
              </a:lnSpc>
              <a:spcBef>
                <a:spcPts val="400"/>
              </a:spcBef>
              <a:spcAft>
                <a:spcPts val="0"/>
              </a:spcAft>
              <a:buClr>
                <a:srgbClr val="53585D"/>
              </a:buClr>
              <a:buSzPts val="2200"/>
              <a:buFont typeface="Arial"/>
              <a:buChar char="•"/>
            </a:pPr>
            <a:r>
              <a:rPr lang="es-419" sz="2200" b="1" i="0" u="none" strike="noStrike" cap="none" dirty="0">
                <a:solidFill>
                  <a:srgbClr val="53585D"/>
                </a:solidFill>
                <a:latin typeface="Century Gothic"/>
                <a:ea typeface="Century Gothic"/>
                <a:cs typeface="Century Gothic"/>
                <a:sym typeface="Century Gothic"/>
              </a:rPr>
              <a:t>Vida y Ecosistemas </a:t>
            </a:r>
            <a:r>
              <a:rPr lang="es-419" sz="2200" b="1" dirty="0">
                <a:solidFill>
                  <a:srgbClr val="53585D"/>
                </a:solidFill>
                <a:latin typeface="Century Gothic"/>
                <a:ea typeface="Century Gothic"/>
                <a:cs typeface="Century Gothic"/>
                <a:sym typeface="Century Gothic"/>
              </a:rPr>
              <a:t>Acuáticos</a:t>
            </a:r>
            <a:endParaRPr lang="es-419" sz="1400" b="1" i="0" u="none" strike="noStrike" cap="none" dirty="0">
              <a:solidFill>
                <a:srgbClr val="000000"/>
              </a:solidFill>
              <a:latin typeface="Arial"/>
              <a:ea typeface="Arial"/>
              <a:cs typeface="Arial"/>
              <a:sym typeface="Arial"/>
            </a:endParaRPr>
          </a:p>
          <a:p>
            <a:pPr marL="914400" marR="0" lvl="1" indent="-368300" algn="l" rtl="0">
              <a:lnSpc>
                <a:spcPts val="2500"/>
              </a:lnSpc>
              <a:spcBef>
                <a:spcPts val="600"/>
              </a:spcBef>
              <a:spcAft>
                <a:spcPts val="0"/>
              </a:spcAft>
              <a:buClr>
                <a:srgbClr val="53585D"/>
              </a:buClr>
              <a:buSzPts val="2402"/>
              <a:buFont typeface="Arial"/>
              <a:buChar char="–"/>
            </a:pPr>
            <a:r>
              <a:rPr lang="es-419" sz="2200" b="0" i="0" u="none" strike="noStrike" cap="none" dirty="0">
                <a:solidFill>
                  <a:srgbClr val="53585D"/>
                </a:solidFill>
                <a:latin typeface="Century Gothic"/>
                <a:ea typeface="Century Gothic"/>
                <a:cs typeface="Century Gothic"/>
                <a:sym typeface="Century Gothic"/>
              </a:rPr>
              <a:t>Los químicos en las aguas superficiales pueden hacer daño a los ecosistemas y plantas y animales acuáticos.</a:t>
            </a:r>
            <a:endParaRPr lang="es-419" dirty="0"/>
          </a:p>
          <a:p>
            <a:pPr marL="914400" marR="0" lvl="0" indent="-215772" algn="l" rtl="0">
              <a:lnSpc>
                <a:spcPts val="2500"/>
              </a:lnSpc>
              <a:spcBef>
                <a:spcPts val="600"/>
              </a:spcBef>
              <a:spcAft>
                <a:spcPts val="0"/>
              </a:spcAft>
              <a:buClr>
                <a:srgbClr val="53585D"/>
              </a:buClr>
              <a:buSzPts val="2402"/>
              <a:buFont typeface="Arial"/>
              <a:buNone/>
            </a:pPr>
            <a:endParaRPr lang="es-419" sz="2200" b="0" i="0" u="none" strike="noStrike" cap="none" dirty="0">
              <a:solidFill>
                <a:srgbClr val="53585D"/>
              </a:solidFill>
              <a:latin typeface="Century Gothic"/>
              <a:ea typeface="Century Gothic"/>
              <a:cs typeface="Century Gothic"/>
              <a:sym typeface="Century Gothic"/>
            </a:endParaRPr>
          </a:p>
        </p:txBody>
      </p:sp>
      <p:pic>
        <p:nvPicPr>
          <p:cNvPr id="175" name="Google Shape;175;p23"/>
          <p:cNvPicPr preferRelativeResize="0"/>
          <p:nvPr/>
        </p:nvPicPr>
        <p:blipFill rotWithShape="1">
          <a:blip r:embed="rId3">
            <a:alphaModFix/>
          </a:blip>
          <a:srcRect/>
          <a:stretch/>
        </p:blipFill>
        <p:spPr>
          <a:xfrm>
            <a:off x="7349864" y="768449"/>
            <a:ext cx="3798196" cy="2528175"/>
          </a:xfrm>
          <a:prstGeom prst="rect">
            <a:avLst/>
          </a:prstGeom>
          <a:noFill/>
          <a:ln>
            <a:noFill/>
          </a:ln>
        </p:spPr>
      </p:pic>
      <p:pic>
        <p:nvPicPr>
          <p:cNvPr id="176" name="Google Shape;176;p23"/>
          <p:cNvPicPr preferRelativeResize="0"/>
          <p:nvPr/>
        </p:nvPicPr>
        <p:blipFill rotWithShape="1">
          <a:blip r:embed="rId4">
            <a:alphaModFix/>
          </a:blip>
          <a:srcRect/>
          <a:stretch/>
        </p:blipFill>
        <p:spPr>
          <a:xfrm>
            <a:off x="7349864" y="3772423"/>
            <a:ext cx="3798196" cy="2560582"/>
          </a:xfrm>
          <a:prstGeom prst="rect">
            <a:avLst/>
          </a:prstGeom>
          <a:noFill/>
          <a:ln>
            <a:noFill/>
          </a:ln>
        </p:spPr>
      </p:pic>
      <p:sp>
        <p:nvSpPr>
          <p:cNvPr id="177" name="Google Shape;177;p23"/>
          <p:cNvSpPr txBox="1"/>
          <p:nvPr/>
        </p:nvSpPr>
        <p:spPr>
          <a:xfrm>
            <a:off x="324762" y="4851429"/>
            <a:ext cx="6437243" cy="1695296"/>
          </a:xfrm>
          <a:prstGeom prst="rect">
            <a:avLst/>
          </a:prstGeom>
          <a:noFill/>
          <a:ln>
            <a:noFill/>
          </a:ln>
        </p:spPr>
        <p:txBody>
          <a:bodyPr spcFirstLastPara="1" wrap="square" lIns="91425" tIns="45700" rIns="91425" bIns="45700" anchor="t" anchorCtr="0">
            <a:spAutoFit/>
          </a:bodyPr>
          <a:lstStyle/>
          <a:p>
            <a:pPr marL="488950" marR="0" lvl="0" indent="-342900" algn="l" rtl="0">
              <a:lnSpc>
                <a:spcPts val="2500"/>
              </a:lnSpc>
              <a:spcBef>
                <a:spcPts val="0"/>
              </a:spcBef>
              <a:spcAft>
                <a:spcPts val="0"/>
              </a:spcAft>
              <a:buClr>
                <a:srgbClr val="53585D"/>
              </a:buClr>
              <a:buSzPts val="2200"/>
              <a:buFont typeface="Arial"/>
              <a:buChar char="•"/>
            </a:pPr>
            <a:r>
              <a:rPr lang="es-419" sz="2200" b="0" i="0" u="none" strike="noStrike" cap="none" dirty="0">
                <a:solidFill>
                  <a:srgbClr val="53585D"/>
                </a:solidFill>
                <a:latin typeface="Century Gothic"/>
                <a:ea typeface="Century Gothic"/>
                <a:cs typeface="Century Gothic"/>
                <a:sym typeface="Century Gothic"/>
              </a:rPr>
              <a:t>La Agencia de Protección Ambiental de EE.UU. desarrolla </a:t>
            </a:r>
            <a:r>
              <a:rPr lang="es-419" sz="2200" b="0" i="0" u="sng" strike="noStrike" cap="none" dirty="0">
                <a:solidFill>
                  <a:srgbClr val="5496AD"/>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criterios de la calidad del agua </a:t>
            </a:r>
            <a:r>
              <a:rPr lang="es-419" sz="2200" b="0" i="0" u="none" strike="noStrike" cap="none" dirty="0">
                <a:solidFill>
                  <a:srgbClr val="53585D"/>
                </a:solidFill>
                <a:latin typeface="Century Gothic"/>
                <a:ea typeface="Century Gothic"/>
                <a:cs typeface="Century Gothic"/>
                <a:sym typeface="Century Gothic"/>
              </a:rPr>
              <a:t>a nivel de estado según la legislación conocida </a:t>
            </a:r>
            <a:r>
              <a:rPr lang="es-419" sz="2200" dirty="0">
                <a:solidFill>
                  <a:srgbClr val="53585D"/>
                </a:solidFill>
                <a:latin typeface="Century Gothic"/>
                <a:ea typeface="Century Gothic"/>
                <a:cs typeface="Century Gothic"/>
                <a:sym typeface="Century Gothic"/>
              </a:rPr>
              <a:t>como el </a:t>
            </a:r>
            <a:r>
              <a:rPr lang="en-US" sz="2200" b="0" i="0" u="none" strike="noStrike" cap="none" dirty="0">
                <a:solidFill>
                  <a:srgbClr val="53585D"/>
                </a:solidFill>
                <a:latin typeface="Century Gothic"/>
                <a:ea typeface="Century Gothic"/>
                <a:cs typeface="Century Gothic"/>
                <a:sym typeface="Century Gothic"/>
              </a:rPr>
              <a:t>Clean Water Act. </a:t>
            </a:r>
            <a:endParaRPr sz="1400" b="0" i="0" u="none" strike="noStrike" cap="none" dirty="0">
              <a:solidFill>
                <a:srgbClr val="000000"/>
              </a:solidFill>
              <a:latin typeface="Arial"/>
              <a:ea typeface="Arial"/>
              <a:cs typeface="Arial"/>
              <a:sym typeface="Arial"/>
            </a:endParaRPr>
          </a:p>
        </p:txBody>
      </p:sp>
      <p:sp>
        <p:nvSpPr>
          <p:cNvPr id="178" name="Google Shape;178;p23"/>
          <p:cNvSpPr txBox="1"/>
          <p:nvPr/>
        </p:nvSpPr>
        <p:spPr>
          <a:xfrm>
            <a:off x="7349864" y="3296624"/>
            <a:ext cx="244458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53585D"/>
                </a:solidFill>
                <a:latin typeface="Century Gothic"/>
                <a:ea typeface="Century Gothic"/>
                <a:cs typeface="Century Gothic"/>
                <a:sym typeface="Century Gothic"/>
              </a:rPr>
              <a:t>Fuente de la Imagen: </a:t>
            </a:r>
            <a:r>
              <a:rPr lang="en-US" sz="1200" b="0" i="0" u="sng" strike="noStrike" cap="none" dirty="0">
                <a:solidFill>
                  <a:srgbClr val="5496AD"/>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qimono</a:t>
            </a:r>
            <a:endParaRPr sz="1200" b="0" i="0" u="none" strike="noStrike" cap="none" dirty="0">
              <a:solidFill>
                <a:srgbClr val="5496AD"/>
              </a:solidFill>
              <a:latin typeface="Century Gothic"/>
              <a:ea typeface="Century Gothic"/>
              <a:cs typeface="Century Gothic"/>
              <a:sym typeface="Century Gothic"/>
            </a:endParaRPr>
          </a:p>
        </p:txBody>
      </p:sp>
      <p:sp>
        <p:nvSpPr>
          <p:cNvPr id="179" name="Google Shape;179;p23"/>
          <p:cNvSpPr txBox="1"/>
          <p:nvPr/>
        </p:nvSpPr>
        <p:spPr>
          <a:xfrm>
            <a:off x="7349864" y="6335655"/>
            <a:ext cx="328357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53585D"/>
                </a:solidFill>
                <a:latin typeface="Century Gothic"/>
                <a:ea typeface="Century Gothic"/>
                <a:cs typeface="Century Gothic"/>
                <a:sym typeface="Century Gothic"/>
              </a:rPr>
              <a:t>Fuente de la Imagen: </a:t>
            </a:r>
            <a:r>
              <a:rPr lang="en-US" sz="1200" b="0" i="0" u="sng" strike="noStrike" cap="none" dirty="0">
                <a:solidFill>
                  <a:srgbClr val="5496AD"/>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Lisac Mark, USFWS</a:t>
            </a:r>
            <a:endParaRPr sz="1200" b="0" i="0" u="none" strike="noStrike" cap="none" dirty="0">
              <a:solidFill>
                <a:srgbClr val="5496AD"/>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500"/>
                                        <p:tgtEl>
                                          <p:spTgt spid="1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logo-v2">
  <a:themeElements>
    <a:clrScheme name="Custom 2">
      <a:dk1>
        <a:srgbClr val="000000"/>
      </a:dk1>
      <a:lt1>
        <a:srgbClr val="FFFFFF"/>
      </a:lt1>
      <a:dk2>
        <a:srgbClr val="89A028"/>
      </a:dk2>
      <a:lt2>
        <a:srgbClr val="EAE2C4"/>
      </a:lt2>
      <a:accent1>
        <a:srgbClr val="20584F"/>
      </a:accent1>
      <a:accent2>
        <a:srgbClr val="136C9A"/>
      </a:accent2>
      <a:accent3>
        <a:srgbClr val="5E3A60"/>
      </a:accent3>
      <a:accent4>
        <a:srgbClr val="D5462F"/>
      </a:accent4>
      <a:accent5>
        <a:srgbClr val="D89B21"/>
      </a:accent5>
      <a:accent6>
        <a:srgbClr val="BDAB8B"/>
      </a:accent6>
      <a:hlink>
        <a:srgbClr val="5496A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8260</TotalTime>
  <Words>7087</Words>
  <Application>Microsoft Office PowerPoint</Application>
  <PresentationFormat>Widescreen</PresentationFormat>
  <Paragraphs>650</Paragraphs>
  <Slides>64</Slides>
  <Notes>60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Roboto</vt:lpstr>
      <vt:lpstr>Century Gothic</vt:lpstr>
      <vt:lpstr>logo-v2</vt:lpstr>
      <vt:lpstr>Monitoreo de la Calidad del Agua de Lagos Interiores Usando Datos de Teledetección 1ra Parte: Resumen General de las Observaciones de Teledetección para Evaluar la Calidad del Agua</vt:lpstr>
      <vt:lpstr>Acerca de  ARSET</vt:lpstr>
      <vt:lpstr>Acerca de ARSET</vt:lpstr>
      <vt:lpstr>Acerca de las Capacitaciones de ARSET</vt:lpstr>
      <vt:lpstr>PowerPoint Presentation</vt:lpstr>
      <vt:lpstr>Objetivos de Aprendizaje para esta Capacitación</vt:lpstr>
      <vt:lpstr>Prerrequisitos</vt:lpstr>
      <vt:lpstr>Esquema de la Capacitación</vt:lpstr>
      <vt:lpstr>Calidad del Agua de los Lagos de Agua Dulce</vt:lpstr>
      <vt:lpstr>Factores Afectando la Calidad del Agua de los Sistemas de Agua Dulce</vt:lpstr>
      <vt:lpstr>Ejemplos de Observaciones In Situ de la Calidad del Agua en Sistemas de Agua Dulce</vt:lpstr>
      <vt:lpstr>Observaciones In Situ de la Calidad del Agua</vt:lpstr>
      <vt:lpstr>¿Para Qué Utilizar Teledetección Satelital para Monitorear la Calidad del Agua?</vt:lpstr>
      <vt:lpstr>Algunos Indicadores de la Calidad del Agua Que los Satélites Pueden Observar</vt:lpstr>
      <vt:lpstr> 1ra Parte Resumen General de las Observaciones de Teledetección Para Evaluar la Calidad del Agua</vt:lpstr>
      <vt:lpstr>1ra Parte- Formadores</vt:lpstr>
      <vt:lpstr>1ra Parte- Objetivos</vt:lpstr>
      <vt:lpstr>1ra Parte - Esquema</vt:lpstr>
      <vt:lpstr>Cómo Hacer Preguntas</vt:lpstr>
      <vt:lpstr>Observaciones Satelitales para el Monitoreo de la CA</vt:lpstr>
      <vt:lpstr>Satélites y Sensores Actuales para el Monitoreo de la Calidad del Agua </vt:lpstr>
      <vt:lpstr>Misiones Satelitales Actuales para el Monitoreo de la Calidad del Agua </vt:lpstr>
      <vt:lpstr>Misiones Satelitales Actuales para el Monitoreo de la Calidad del Agua </vt:lpstr>
      <vt:lpstr>Longitudes de Onda (y Anchos de Banda) de Bandas Espectrales de los Sensores en) en Nanómetros</vt:lpstr>
      <vt:lpstr>Teledetección de Parámetros de la CA</vt:lpstr>
      <vt:lpstr>La Calidad del Agua Afecta Sus Propiedades Ópticas</vt:lpstr>
      <vt:lpstr>Teledetección de la Calidad del Agua</vt:lpstr>
      <vt:lpstr>Propiedades Ópticas Inherentes (IOPs) y el ‘Color’ del Agua</vt:lpstr>
      <vt:lpstr>Parámetros de la Calidad del Agua a Partir de Observaciones de Teledetección</vt:lpstr>
      <vt:lpstr>Requisitos para el Desarrollo de Algoritmos</vt:lpstr>
      <vt:lpstr>Descripción de Datos In Situ de la CA Selectos</vt:lpstr>
      <vt:lpstr>SeaWiFS Bio-optical Archive and Storage System (SeaBASS) </vt:lpstr>
      <vt:lpstr>Datos de SeaBASS</vt:lpstr>
      <vt:lpstr>National Water Dashboard   https://dashboard.waterdata.usgs.gov/app/nwd/en/?aoi=default </vt:lpstr>
      <vt:lpstr>National Water Dashboard: Mediciones de la Turbiedad  https://dashboard.waterdata.usgs.gov/app/nwd/en/?aoi=default </vt:lpstr>
      <vt:lpstr>Mediciones de la Calidad de Aguas Lacustres de USGS</vt:lpstr>
      <vt:lpstr>Ejemplo de Mediciones de la Calidad del Agua  de los Lagos de USGS: El Lago Pontchartrain</vt:lpstr>
      <vt:lpstr>Conjunto Nacional de Datos de Clorofila Harmonizados</vt:lpstr>
      <vt:lpstr>Conjunto Nacional de Datos de Clorofila Harmonizados</vt:lpstr>
      <vt:lpstr>Datos de la Calidad del Agua para la Seguridad de la Salud</vt:lpstr>
      <vt:lpstr>Datos de la Calidad de Agua Dulce a Nivel Mundial</vt:lpstr>
      <vt:lpstr>Portal de Datos del Agua GEMStat/Water https://gemstat.bafg.de/applications/public.html?publicuser=PublicUser#gemstat/Stations</vt:lpstr>
      <vt:lpstr>The GLObal Reflectance community dataset for Imaging and optical sensing of Aquatic environments* (GLORIA)  </vt:lpstr>
      <vt:lpstr>Mediciones de Muestras de Agua In Situ para GLORIA</vt:lpstr>
      <vt:lpstr>Mediciones de Muestras de Agua In Situ para GLORIA</vt:lpstr>
      <vt:lpstr>Estudio de Caso: Adquisición de Datos In Situ y de Satélite para el Lago Erie</vt:lpstr>
      <vt:lpstr>Parámetros de la Calidad del Agua a Partir de Observaciones de Teledetección</vt:lpstr>
      <vt:lpstr>Introducción a GEE</vt:lpstr>
      <vt:lpstr>Computación de Rásteres en la Nube para el Análisis de Teledetección</vt:lpstr>
      <vt:lpstr>La Plataforma Google Earth Engine</vt:lpstr>
      <vt:lpstr>Application Programming Interface* (API)</vt:lpstr>
      <vt:lpstr>Funcionalidad de Google Earth Engine</vt:lpstr>
      <vt:lpstr>Recordatorio sobre Google Earth Engine</vt:lpstr>
      <vt:lpstr>Demostración:  Acceso a Datos de  GLORIA</vt:lpstr>
      <vt:lpstr>Acerca de los Datos de GLORIA</vt:lpstr>
      <vt:lpstr>Demonstración: Acceso a Datos de Reflectancia de Sentinel-2, Landsat 8       y Sentinel-3 Usando GEE</vt:lpstr>
      <vt:lpstr>Resumen</vt:lpstr>
      <vt:lpstr>Resumen</vt:lpstr>
      <vt:lpstr>Mirando Hacia La 2da Parte</vt:lpstr>
      <vt:lpstr>Tarea y Certificados</vt:lpstr>
      <vt:lpstr>Ejercicio</vt:lpstr>
      <vt:lpstr>Datos de Contacto</vt:lpstr>
      <vt:lpstr>Preguntas y Respuestas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Monitoreo de la Calidad del Agua de Lagos Interiores Usando Datos de Teledetección 1ra Parte: Resumen General de las Observaciones de Teledetección para Evaluar la Calidad del Agua</dc:title>
  <dc:creator>Elizabeth Hook</dc:creator>
  <cp:lastModifiedBy>David Barbato</cp:lastModifiedBy>
  <cp:revision>66</cp:revision>
  <dcterms:created xsi:type="dcterms:W3CDTF">2018-02-06T19:28:25Z</dcterms:created>
  <dcterms:modified xsi:type="dcterms:W3CDTF">2023-08-13T15:41:10Z</dcterms:modified>
</cp:coreProperties>
</file>